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46"/>
  </p:notesMasterIdLst>
  <p:handoutMasterIdLst>
    <p:handoutMasterId r:id="rId47"/>
  </p:handoutMasterIdLst>
  <p:sldIdLst>
    <p:sldId id="297" r:id="rId2"/>
    <p:sldId id="1297" r:id="rId3"/>
    <p:sldId id="1339" r:id="rId4"/>
    <p:sldId id="1340" r:id="rId5"/>
    <p:sldId id="1298" r:id="rId6"/>
    <p:sldId id="1299" r:id="rId7"/>
    <p:sldId id="1300" r:id="rId8"/>
    <p:sldId id="1301" r:id="rId9"/>
    <p:sldId id="1302" r:id="rId10"/>
    <p:sldId id="1304" r:id="rId11"/>
    <p:sldId id="1305" r:id="rId12"/>
    <p:sldId id="1306" r:id="rId13"/>
    <p:sldId id="1307" r:id="rId14"/>
    <p:sldId id="1308" r:id="rId15"/>
    <p:sldId id="1309" r:id="rId16"/>
    <p:sldId id="1310" r:id="rId17"/>
    <p:sldId id="1311" r:id="rId18"/>
    <p:sldId id="1312" r:id="rId19"/>
    <p:sldId id="1313" r:id="rId20"/>
    <p:sldId id="1314" r:id="rId21"/>
    <p:sldId id="1320" r:id="rId22"/>
    <p:sldId id="1321" r:id="rId23"/>
    <p:sldId id="1316" r:id="rId24"/>
    <p:sldId id="1317" r:id="rId25"/>
    <p:sldId id="1315" r:id="rId26"/>
    <p:sldId id="1322" r:id="rId27"/>
    <p:sldId id="1323" r:id="rId28"/>
    <p:sldId id="1324" r:id="rId29"/>
    <p:sldId id="1325" r:id="rId30"/>
    <p:sldId id="1326" r:id="rId31"/>
    <p:sldId id="1327" r:id="rId32"/>
    <p:sldId id="1328" r:id="rId33"/>
    <p:sldId id="1329" r:id="rId34"/>
    <p:sldId id="1330" r:id="rId35"/>
    <p:sldId id="1331" r:id="rId36"/>
    <p:sldId id="1332" r:id="rId37"/>
    <p:sldId id="1333" r:id="rId38"/>
    <p:sldId id="1334" r:id="rId39"/>
    <p:sldId id="1335" r:id="rId40"/>
    <p:sldId id="1336" r:id="rId41"/>
    <p:sldId id="1337" r:id="rId42"/>
    <p:sldId id="1338" r:id="rId43"/>
    <p:sldId id="1293" r:id="rId44"/>
    <p:sldId id="1149" r:id="rId45"/>
  </p:sldIdLst>
  <p:sldSz cx="9144000" cy="5715000" type="screen16x1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/>
    <p:restoredTop sz="90261"/>
  </p:normalViewPr>
  <p:slideViewPr>
    <p:cSldViewPr>
      <p:cViewPr varScale="1">
        <p:scale>
          <a:sx n="137" d="100"/>
          <a:sy n="137" d="100"/>
        </p:scale>
        <p:origin x="1016" y="1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03/05/2023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54"/>
    </inkml:context>
    <inkml:brush xml:id="br0">
      <inkml:brushProperty name="width" value="0.05" units="cm"/>
      <inkml:brushProperty name="height" value="0.05" units="cm"/>
      <inkml:brushProperty name="color" value="#2C7BED"/>
    </inkml:brush>
  </inkml:definitions>
  <inkml:trace contextRef="#ctx0" brushRef="#br0">0 1 24575,'12'0'0,"1"4"0,-2 0 0,2 2 0,-2 2 0,1 0 0,0 1 0,-1-1 0,-1-1 0,-2-1 0,1 0 0,1 1 0,1 1 0,0 0 0,-1 1 0,-2-3 0,-3-1 0,-1-2 0,-2 1 0,1 1 0,-2-1 0,0-1 0,3 1 0,0-1 0,3 1 0,0 2 0,1 0 0,-1 1 0,3 1 0,0 0 0,1 0 0,0 1 0,1 0 0,-1 1 0,-1-1 0,-2-2 0,0 1 0,1 1 0,-1-1 0,1 0 0,-2 0 0,-1-1 0,-1-1 0,-1-1 0,-2-1 0,-1 0 0,1 1 0,0 0 0,0 0 0,1-1 0,0 0 0,-1 0 0,0 0 0,0 2 0,0-1 0,0 2 0,0-1 0,0 0 0,0-1 0,0 1 0,0 0 0,0 2 0,0 1 0,1 1 0,-1 0 0,0-2 0,-1-2 0,-1-1 0,0-1 0,0 1 0,2-2 0,0 1 0,0 0 0,-1 2 0,-1 0 0,0 1 0,0 1 0,1 1 0,1 1 0,0-2 0,0 0 0,-2-2 0,0-3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55"/>
    </inkml:context>
    <inkml:brush xml:id="br0">
      <inkml:brushProperty name="width" value="0.05" units="cm"/>
      <inkml:brushProperty name="height" value="0.05" units="cm"/>
      <inkml:brushProperty name="color" value="#2C7BED"/>
    </inkml:brush>
  </inkml:definitions>
  <inkml:trace contextRef="#ctx0" brushRef="#br0">46 37 24575,'0'24'0,"0"-1"0,0-3 0,0-3 0,2-2 0,0-2 0,0 0 0,0-3 0,-2-3 0,0-2 0,1 0 0,1-1 0,0 0 0,-1-1 0,0 0 0,-1 2 0,0 2 0,0 3 0,2 2 0,0 1 0,0 2 0,1-4 0,-1-2 0,0-2 0,-1-2 0,1 2 0,0 0 0,0 0 0,0-1 0,-1-2 0,1 0 0,-1 1 0,1 1 0,0 0 0,0 0 0,1-2 0,-2-2 0,-1-5 0,0-5 0,0-3 0,0-5 0,0-2 0,-2 0 0,0-1 0,-2 4 0,1 1 0,1 3 0,0 2 0,0-1 0,0-2 0,0 0 0,1 1 0,-1 2 0,0 3 0,0 1 0,-2-3 0,1-2 0,-1-3 0,-2-3 0,0 1 0,1 1 0,-2 1 0,2 2 0,-1-1 0,1 1 0,-2 0 0,2 1 0,2 4 0,1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56"/>
    </inkml:context>
    <inkml:brush xml:id="br0">
      <inkml:brushProperty name="width" value="0.05" units="cm"/>
      <inkml:brushProperty name="height" value="0.05" units="cm"/>
      <inkml:brushProperty name="color" value="#2C7BED"/>
    </inkml:brush>
  </inkml:definitions>
  <inkml:trace contextRef="#ctx0" brushRef="#br0">1 1 24575,'5'3'0,"0"-1"0,3 0 0,1-2 0,0 0 0,0 0 0,1 0 0,1 0 0,-2 0 0,-3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0 24575,'-7'0'0,"3"0"0,2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579 158 24575,'-18'0'0,"-14"0"0,-5 0 0,-5 0 0,4 0 0,12 0 0,7 0 0,18 0 0,11 0 0,10 0 0,9 0 0,9 0 0,13 0 0,10 0 0,5 0 0,2 0 0,-3-1 0,-6-1 0,-9 0 0,-9-1 0,-6 2 0,-6 1 0,-6 0 0,-8 0 0,-6 2 0,-7 1 0,-4 2 0,-9 4 0,-13 5 0,-14 6 0,-18 6 0,-9 1 0,-4-3 0,3-2 0,11-4 0,16-3 0,16-5 0,12-3 0,8-3 0,5-1 0,6-2 0,3-1 0,7-2 0,2-3 0,-1-2 0,0-2 0,-3 1 0,-4 1 0,-7 2 0,-12 7 0,-9 3 0,-10 6 0,-8 1 0,-6 1 0,-6 3 0,-2 0 0,0 2 0,5 0 0,2 0 0,3-3 0,6 0 0,4-1 0,6 0 0,3 0 0,3 0 0,3-2 0,0 0 0,-4 2 0,0-1 0,-1 1 0,0-1 0,4-1 0,3-4 0,3-1 0,4-4 0,2 1 0,0 1 0,-2-1 0,-1 0 0,-1-4 0,2-2 0,3-4 0,1-5 0,0-8 0,0-5 0,3-5 0,5-5 0,7-4 0,8-7 0,6-4 0,6-4 0,2-1 0,-3 3 0,0 6 0,-4 7 0,-1 4 0,-1 4 0,-3 4 0,0 6 0,-3 6 0,-3 4 0,-1 3 0,-3 1 0,1 1 0,-1 2 0,1 1 0,1 1 0,2 1 0,2 0 0,1 0 0,-2 0 0,-1 0 0,-2 0 0,-3 0 0,-4 2 0,-5 1 0,-3 3 0,-2 4 0,0 3 0,-2 3 0,-4 2 0,-7 0 0,-5 0 0,-5 0 0,-3 2 0,-6 3 0,-4 2 0,-1-1 0,2 0 0,5-3 0,3-2 0,4-1 0,3-2 0,4 0 0,3-3 0,0 1 0,-1-1 0,1 1 0,-1 2 0,1-1 0,-1 1 0,-2 2 0,2 0 0,0 1 0,1 0 0,0 0 0,-1 2 0,2-3 0,0 0 0,0-2 0,2-1 0,1-1 0,2-1 0,1-2 0,1-1 0,-3-1 0,-1 2 0,-1 1 0,-1 1 0,1 1 0,0-1 0,0-1 0,2-2 0,2-2 0,2-3 0,2-4 0,0-4 0,1-3 0,3-2 0,4-6 0,2-2 0,4-4 0,1 0 0,0 2 0,0 1 0,1 1 0,0 1 0,2 2 0,2 3 0,0 1 0,-1 1 0,0 3 0,-1-1 0,-2 2 0,-1 2 0,-4 1 0,-3 1 0,-3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0 252 24575,'6'13'0,"12"5"0,18 7 0,21 3 0,15 1 0,7-3 0,-5-7 0,-7-6 0,-10-6 0,-11-5 0,-5-1 0,-4-1 0,-5 0 0,0-5 0,-1-5 0,2-5 0,1-2 0,-4 6 0,-5 4 0,-6 5 0,-5 2 0,-5 2 0,-4 4 0,-3 2 0,-11 4 0,-15 7 0,-21 7 0,-23 9 0,-12 2 0,-1-4 0,10-6 0,15-9 0,15-8 0,17-4 0,10-6 0,9-4 0,4-1 0,2-6 0,6-4 0,9-8 0,15-12 0,17-10 0,13-11 0,10-9 0,0 2 0,-8 7 0,-8 8 0,-12 13 0,-9 9 0,-8 8 0,-8 7 0,-6 6 0,-5 3 0,-5 6 0,-5 2 0,-7 5 0,-9 3 0,-8 3 0,-5 4 0,-4 0 0,-6 2 0,-9 2 0,-6 1 0,3 0 0,10-3 0,15-6 0,12-8 0,8-3 0,4-3 0,0 0 0,-3 3 0,-8 3 0,-6 1 0,-1-1 0,2-2 0,8-4 0,7-4 0,4-6 0,2-3 0,6-8 0,7-6 0,8-2 0,12-5 0,8 0 0,11-3 0,12-3 0,7-2 0,-1 4 0,-6 6 0,-15 9 0,-14 8 0,-13 6 0,-8 3 0,-4 2 0,-4 1 0,-2 0 0,3 0 0,2 0 0,6 0 0,9-2 0,6-2 0,1 0 0,-4-1 0,-7 3 0,-7 2 0,-5 0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416 483 24575,'19'0'0,"6"0"0,5 0 0,-2 0 0,-5 0 0,-8 0 0,-5 1 0,-5 5 0,-6 4 0,-15 7 0,-19 8 0,-22 7 0,-17 3 0,0-3 0,8-8 0,16-8 0,18-8 0,13-4 0,6-2 0,-2 2 0,-3 1 0,-5 0 0,-1 1 0,1-1 0,6-3 0,7-1 0,6-5 0,4-6 0,0-4 0,0-3 0,4 0 0,5 1 0,3-1 0,6-1 0,4-1 0,3 1 0,6-1 0,5 0 0,4-1 0,1 0 0,-1 4 0,-5 3 0,-7 4 0,-6 3 0,-2 0 0,1 0 0,1-2 0,0 0 0,-2 1 0,-3 3 0,-5 0 0,-3 2 0,0-1 0,0 0 0,2 1 0,0 0 0,-4 4 0,-7 4 0,-9 6 0,-11 4 0,-16 5 0,-14 0 0,-12 3 0,-3 1 0,8-3 0,-1 1 0,6-2 0,10-5 0,9-5 0,20-10 0,8-7 0,4-3 0,6-5 0,3-3 0,6-4 0,2-1 0,1 1 0,3-1 0,4-1 0,7-3 0,1 2 0,-1 4 0,-6 5 0,-8 7 0,-8 4 0,-3 1 0,-2 1 0,3-1 0,3-3 0,4-3 0,1-1 0,0 1 0,-5 1 0,-8 5 0,-7 1 0,-12 2 0,-10 0 0,-8 0 0,-6 0 0,0 0 0,1 0 0,3-1 0,6-3 0,7-3 0,8-1 0,8 0 0,4 1 0,3 1 0,1-1 0,0 0 0,3-1 0,5-3 0,8 1 0,11-1 0,8 1 0,3 1 0,3 1 0,-3 1 0,-1 0 0,-3 0 0,-1-1 0,-1 2 0,-3-1 0,-4 3 0,-4 1 0,-9 1 0,-14 2 0,-8 0 0,-14 0 0,-8 0 0,-4 0 0,-6 0 0,2 0 0,1 0 0,5 0 0,4 0 0,4 0 0,5 0 0,6 0 0,5 0 0,4-2 0,2 0 0,0 0 0,-4 1 0,-1 1 0,-3-2 0,-2 0 0,-2-2 0,0-1 0,4 0 0,4 0 0,4 1 0,3 0 0,1 0 0,0-1 0,0 0 0,1-1 0,2 1 0,5-1 0,4-1 0,4 0 0,7 0 0,5-2 0,2 0 0,1 1 0,-3 0 0,-3 2 0,-4 2 0,-7 2 0,-5 2 0,-4 0 0,-1 0 0,-2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103 386 24575,'33'-7'0,"9"-5"0,11-5 0,-2-2 0,-11 5 0,-11 6 0,-11 5 0,-6 2 0,-3-2 0,1-3 0,1-1 0,1 1 0,-3 2 0,-2 2 0,-5 2 0,-11 0 0,-8 2 0,-22 6 0,-11 4 0,-12 3 0,1-3 0,8-6 0,11-4 0,13-2 0,12 0 0,7 0 0,4 0 0,1 0 0,-2 0 0,-1-2 0,0-1 0,0-1 0,3-1 0,3-1 0,0-2 0,2-3 0,1-3 0,3-4 0,4 0 0,7-2 0,9-2 0,10-8 0,9-5 0,7-2 0,3 1 0,-7 8 0,-9 9 0,-10 8 0,-10 7 0,-3 2 0,-2 1 0,-1 1 0,2 0 0,1 0 0,-1 0 0,-2 0 0,-4 0 0,-3 2 0,-2 4 0,-2 3 0,-1 5 0,-7 7 0,-8 5 0,-10 7 0,-6 0 0,-4 1 0,-1-1 0,-1 0 0,3-1 0,4-2 0,6-4 0,8-6 0,6-6 0,5-7 0,2-1 0,1-1 0,0-1 0,1-2 0,0-4 0,0-2 0,3-1 0,4-5 0,6-6 0,10-6 0,11-6 0,11-2 0,11-3 0,13-3 0,6-1 0,-1 1 0,-11 6 0,-17 7 0,-15 9 0,-14 8 0,-7 5 0,-5 4 0,-5 1 0,0 3 0,0-3 0,2-1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462 508 24575,'-8'0'0,"1"-1"0,-7-1 0,-2-2 0,-6-1 0,-4-5 0,0-4 0,1-3 0,5 2 0,6 3 0,6 2 0,5 3 0,3 1 0,0-1 0,0 1 0,0 1 0,1 1 0,4 1 0,7 3 0,13 0 0,18 0 0,15 1 0,10 6 0,-2 5 0,-9 4 0,-11 2 0,-12-1 0,-9-1 0,-5 0 0,-5-3 0,-4-2 0,-5-4 0,-6-3 0,-6-3 0,-7-1 0,-11 0 0,-10 0 0,-9 0 0,-2-2 0,3-3 0,4-4 0,6-3 0,4 0 0,5 0 0,3 0 0,3 0 0,3-1 0,1-1 0,1 0 0,0 0 0,1 3 0,-1-1 0,1 0 0,0-1 0,1 1 0,-3-1 0,-3-1 0,-4-4 0,-2-3 0,0-1 0,0-1 0,-1 2 0,2 5 0,1 2 0,2 0 0,5 2 0,1 0 0,3 3 0,2 3 0,2 1 0,-1 2 0,3-2 0,-1-1 0,-1-1 0,-2-1 0,-2 1 0,1-2 0,3 2 0,2 1 0,3 0 0,0 2 0,0 0 0,0 0 0,0 0 0,0-1 0,2 0 0,3 0 0,7 0 0,9 1 0,7 2 0,5 0 0,-1 2 0,-2 0 0,-2 0 0,-4 0 0,-3 0 0,-3 1 0,-3 3 0,-3 1 0,-2 1 0,-1 0 0,-1-2 0,1-1 0,-3 0 0,-1 1 0,-1 0 0,-1-1 0,1 1 0,1 0 0,2 1 0,1 1 0,0 2 0,-1-2 0,-2-1 0,-1 0 0,-2 0 0,3 2 0,1 2 0,2 1 0,0 1 0,-1 1 0,0 2 0,-1 1 0,0 0 0,0 0 0,-3-3 0,1-2 0,0-3 0,-2-1 0,1 1 0,-1-2 0,0 0 0,0-2 0,-1-1 0,1 0 0,1 0 0,2-1 0,2 3 0,3 1 0,-1 1 0,1 2 0,-2-2 0,-1 0 0,-2 0 0,0 0 0,1 0 0,2 2 0,0 0 0,0 0 0,-2-3 0,-2-2 0,1 0 0,1 1 0,1-1 0,1 1 0,-2 0 0,-1-1 0,0 1 0,1 1 0,1 0 0,2 1 0,2 0 0,-1 0 0,-2 1 0,-2-2 0,-2 0 0,-1 1 0,-1 0 0,-2 1 0,0 0 0,-2-1 0,-3-3 0,-8-1 0,-7-2 0,-8 0 0,-2-2 0,0-2 0,0-3 0,3-2 0,2 0 0,4-1 0,2 1 0,2 1 0,3-2 0,1 0 0,1 0 0,0 0 0,0 1 0,1-1 0,0 1 0,2-1 0,0 2 0,3 1 0,0 0 0,-2 0 0,-4-3 0,-4-2 0,-2-1 0,1 2 0,4 2 0,5 2 0,3 2 0,0 0 0,-1-1 0,0 0 0,1 1 0,-1 2 0,1 2 0,-3 0 0,1 0 0,-2-1 0,-3-1 0,-1 0 0,0 1 0,5 0 0,4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52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5470.04688"/>
      <inkml:brushProperty name="anchorY" value="-61604.58594"/>
      <inkml:brushProperty name="scaleFactor" value="0.5"/>
    </inkml:brush>
  </inkml:definitions>
  <inkml:trace contextRef="#ctx0" brushRef="#br0">150 301 24575,'2'-5'0,"4"7"0,4 5 0,0 5 0,-2 0 0,-3-1 0,-1 1 0,0 2 0,-1 1 0,1-1 0,-2-4 0,0-2 0,-1-1 0,1 3 0,2 3 0,2 4 0,-1 3 0,1 3 0,0-1 0,0-2 0,0-4 0,-3-6 0,-1-2 0,-2-3 0,2 1 0,2 2 0,2 4 0,0 2 0,0 1 0,-3-3 0,1-4 0,-1-3 0,-1-1 0,2 2 0,-1 1 0,1-1 0,-1-2 0,-2-9 0,-3-6 0,-5-11 0,-4-7 0,-6-6 0,-3-4 0,0 2 0,3 3 0,2 3 0,2 3 0,0 3 0,1 4 0,2 3 0,1 3 0,-1-1 0,-2 1 0,-1-3 0,-3-2 0,0 0 0,2 0 0,1 2 0,3 5 0,2-1 0,-1-1 0,1 0 0,1-1 0,2 4 0,6 4 0,12 4 0,10 5 0,21 11 0,19 12 0,10 9 0,8 5 0,-13-4 0,-19-5 0,-17-6 0,-11-6 0,-5-5 0,-1-2 0,1-2 0,-1 0 0,1 1 0,-1 1 0,1 1 0,-2 0 0,-2-4 0,-2-2 0,-4-3 0,0-2 0,-2 0 0,2 0 0,2 0 0,3 0 0,7 0 0,6 0 0,4 0 0,0 0 0,-1 0 0,-1-1 0,-4-3 0,-1-3 0,-4 0 0,-4 1 0,-3-1 0,-5 2 0,-3-1 0,1-4 0,1-2 0,1-4 0,2-2 0,0 0 0,-1 2 0,-2 4 0,-1 2 0,-1 3 0,0 0 0,-1-2 0,-1-2 0,0-1 0,0 1 0,0 2 0,0 3 0,0 1 0,0 0 0,1-5 0,1-3 0,0 1 0,0 1 0,-1 4 0,-1 3 0,0-2 0,0 0 0,0-3 0,0-1 0,0 0 0,0 1 0,-1 2 0,-1 3 0,-1 2 0,-2 2 0,0 0 0,-1 2 0,1 6 0,-2 6 0,0 8 0,-4 6 0,-2 7 0,-3 7 0,-4 5 0,0-1 0,2-8 0,3-8 0,6-8 0,2-7 0,1-1 0,0-2 0,-1-1 0,-1-2 0,2-3 0,3-3 0,1-4 0,2-3 0,0-3 0,1-6 0,1-6 0,4-7 0,2-2 0,3-1 0,-1 0 0,2-1 0,1-5 0,3-1 0,1-2 0,0 4 0,-1 4 0,-3 8 0,-1 3 0,-4 6 0,-1 3 0,-1 3 0,-3 3 0,1 0 0,-1-1 0,2-1 0,0-1 0,0 1 0,-1 2 0,-2 2 0,-1 7 0,-2 3 0,-6 8 0,-6 8 0,-10 6 0,-7 9 0,-2 1 0,1-1 0,3-4 0,3-5 0,-1-3 0,3-2 0,0 0 0,4-2 0,3-3 0,3-4 0,6-3 0,3-4 0,3-6 0,1-5 0,0-3 0,3-6 0,3-4 0,4-7 0,4-7 0,1-3 0,2-2 0,2-1 0,0 1 0,1 3 0,-2 4 0,-2 3 0,0 4 0,-1 3 0,-3 4 0,-3 4 0,-4 6 0,-4 3 0,0 5 0,-1 6 0,-2 7 0,-2 5 0,-5 7 0,-4 4 0,-2 1 0,-5 2 0,0 0 0,-1-5 0,1-3 0,1-3 0,2-4 0,2-3 0,1-2 0,2-3 0,3-3 0,1-5 0,4-2 0,2-2 0,0 0 0,0 1 0,0 1 0,-1 1 0,-3 5 0,-6 1 0,-7 4 0,-4 3 0,3 1 0,4-2 0,7-2 0,6-5 0,2 0 0,1-1 0,0 2 0,0 2 0,0 0 0,0 1 0,0 0 0,0-3 0,0-3 0,0-2 0,0-3 0,0 0 0,0 3 0,0 1 0,0 3 0,0 2 0,0 1 0,0 0 0,0-2 0,0-6 0,0-7 0,0-5 0,0-5 0,0-3 0,0-3 0,0-6 0,0-2 0,0-1 0,0 3 0,0 4 0,0 3 0,0 6 0,0 2 0,0 2 0,0 2 0,0 0 0,0 0 0,0-1 0,0-3 0,0-1 0,0 2 0,0 1 0,0 3 0,0 0 0,0-1 0,0-1 0,0-1 0,0-4 0,0-1 0,0-2 0,0 3 0,-3 2 0,-1 4 0,1 4 0,-1 4 0,4 3 0,0 3 0,0 3 0,0 2 0,0 1 0,0 0 0,0 3 0,0 2 0,0 4 0,0 2 0,0 1 0,0-1 0,0 1 0,0 1 0,0-2 0,0-4 0,0-4 0,0-5 0,0-4 0,0-2 0,0-2 0,0-1 0,0 2 0,0 2 0,0 2 0,0 6 0,0 2 0,1-1 0,1-4 0,0-7 0,-1-4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2:09:50.953"/>
    </inkml:context>
    <inkml:brush xml:id="br0">
      <inkml:brushProperty name="width" value="0.05" units="cm"/>
      <inkml:brushProperty name="height" value="0.05" units="cm"/>
      <inkml:brushProperty name="color" value="#2C7BED"/>
    </inkml:brush>
  </inkml:definitions>
  <inkml:trace contextRef="#ctx0" brushRef="#br0">323 21 24575,'-5'11'0,"-1"1"0,-2 0 0,-1 1 0,-2 0 0,-1 0 0,0 3 0,3-3 0,1-3 0,1-5 0,1-5 0,3-4 0,2 0 0,1-3 0,0 0 0,0 0 0,1-2 0,1 2 0,2-1 0,0 1 0,-1 2 0,0 0 0,-1 0 0,1 1 0,0-1 0,-1 0 0,1 0 0,1-2 0,1 0 0,1-1 0,-1 1 0,-1 2 0,0 1 0,1 2 0,0 1 0,0 1 0,-1-1 0,-3-1 0,-1 2 0,0 2 0,0 4 0,0 5 0,0 1 0,-1 4 0,-5-1 0,-2 1 0,-3-1 0,-1 0 0,2-1 0,-1-2 0,2-1 0,-1-1 0,1-1 0,4-1 0,1-3 0,2-2 0,-1 1 0,-1 1 0,-1 2 0,-2 3 0,-2 2 0,1 3 0,-2 0 0,2-1 0,2-4 0,3-4 0,1-2 0,2-1 0,-1 2 0,-1 0 0,-2 2 0,-3 1 0,0-1 0,1 0 0,2-4 0,2-1 0,0 0 0,0 2 0,0 1 0,0 2 0,-3 2 0,-4 2 0,-3 2 0,-1 1 0,1-2 0,5-4 0,3-2 0,4-2 0,2-3 0,1 0 0,2-1 0,0 0 0,4 0 0,2 0 0,2 0 0,3 0 0,-3 0 0,-2 0 0,-2 0 0,-4 1 0,-1 3 0,-2 1 0,-2 2 0,0-1 0,0 2 0,0 3 0,1 1 0,1 1 0,0-3 0,0-2 0,-1-3 0,-1-1 0,0-1 0,0 1 0,0-1 0,-2 0 0,-1-2 0,-1 0 0,0-1 0,-1 0 0,1 0 0,-1 0 0,2 0 0,12 1 0,-1 3 0,10 0 0,-6 1 0,-1-2 0,-1-1 0,-3 0 0,-1 1 0,0-1 0,-1 1 0,0 1 0,1-1 0,0 2 0,0 1 0,1 0 0,0 1 0,2 0 0,-1 1 0,-2-2 0,0-1 0,-2-3 0,2 0 0,-2 2 0,3 2 0,1 1 0,1 0 0,0 1 0,-1-3 0,-2-1 0,0-3 0,0 1 0,2 0 0,3 1 0,1 2 0,1-1 0,0-1 0,-2-1 0,0-1 0,-2-1 0,-3 0 0,-1 0 0,0 0 0,0 0 0,-3 0 0,-7 0 0,-5 0 0,-8-1 0,-2-1 0,-3-2 0,3-1 0,5 0 0,5 2 0,2 1 0,2 2 0,2-2 0,1 0 0,2 1 0,-1-2 0,-2 1 0,-1 0 0,0-1 0,1 0 0,2 1 0,4 0 0,3 2 0,5 0 0,0 0 0,1 0 0,2 0 0,1 0 0,1 0 0,1 0 0,-1 0 0,1 0 0,-2 0 0,-4 0 0,-3 0 0,-3 0 0,-1 0 0,1 0 0,0 0 0,0 0 0,0 0 0,0 0 0,-2 0 0,1 0 0,-2-3 0,-2-2 0,-3 0 0,-5-5 0,-7-1 0,-2-4 0,-3-2 0,4 3 0,5 4 0,8 3 0,6 5 0,4 2 0,5-1 0,11-1 0,14-8 0,15-7 0,3-3 0,-5 2 0,-13 6 0,-11 6 0,-13 3 0,-9-1 0,-6 0 0,-4 0 0,-2 1 0,-2 3 0,-3 0 0,-3 0 0,-1 0 0,0 0 0,2 0 0,5 1 0,3 1 0,3-1 0,1 1 0,-1-1 0,1-1 0,-1 0 0,1 1 0,-1 1 0,-2 0 0,-3 1 0,-1 0 0,2-1 0,1-2 0,6-3 0,2-2 0,6-1 0,5-1 0,1-4 0,4-3 0,-1-1 0,1-1 0,-1 1 0,1 1 0,-2 3 0,-4 5 0,-3 4 0,-3 2 0,0 0 0,-1 0 0,-3 0 0,-3 0 0,-3 3 0,-3 3 0,0 2 0,0 1 0,1 1 0,1-2 0,1 0 0,2 0 0,-2 0 0,2 0 0,-1 0 0,0 2 0,-1-1 0,-2 2 0,1 0 0,-1 1 0,0-1 0,0 0 0,-1 1 0,-3-1 0,-2 2 0,-1-1 0,1-1 0,1-1 0,0-3 0,-1 0 0,1-1 0,0-1 0,2-2 0,0 1 0,2 1 0,0-1 0,0 2 0,-3-1 0,-1 1 0,-4 4 0,-1-1 0,0 2 0,0 0 0,3-1 0,-1 2 0,4-3 0,1-1 0,3-3 0,2-4 0,1 0 0,1-1 0,0-1 0,0-1 0,2-1 0,0-3 0,0-1 0,-1-1 0,0 0 0,1 0 0,0 1 0,2 1 0,0-1 0,0 0 0,0 1 0,-2 2 0,0-1 0,-1 0 0,-2-1 0,-2-3 0,2-1 0,-1 1 0,2 2 0,2 2 0,0 2 0,1-1 0,-1 0 0,-1 0 0,-1-2 0,0-1 0,0 0 0,-1 1 0,2 1 0,1 0 0,1 2 0,-1-1 0,-1-1 0,-1-1 0,-1-1 0,0 0 0,2 0 0,-3 1 0,1 1 0,0-1 0,0 0 0,2 1 0,1 0 0,0 1 0,1-1 0,0-2 0,-3 1 0,0 0 0,1 2 0,1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03/05/2023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768350"/>
            <a:ext cx="61404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768350"/>
            <a:ext cx="614045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2799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03/05/2023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03/05/2023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03/05/2023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03/05/2023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03/05/2023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03/05/2023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03/05/2023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03/05/2023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22490"/>
            <a:ext cx="8229600" cy="95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7011"/>
            <a:ext cx="8229600" cy="414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67" smtClean="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 smtClean="0"/>
              <a:pPr>
                <a:defRPr/>
              </a:pPr>
              <a:t>03/05/2023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318126"/>
            <a:ext cx="2895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7E9AECC-8061-DA49-97AE-2E5615142E93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84D537-B656-B6C7-4179-E7FDF2565D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2320" y="113770"/>
            <a:ext cx="1603063" cy="5790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380985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6pPr>
      <a:lvl7pPr marL="761970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7pPr>
      <a:lvl8pPr marL="1142954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8pPr>
      <a:lvl9pPr marL="1523939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67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5pPr>
      <a:lvl6pPr marL="209541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6pPr>
      <a:lvl7pPr marL="2476401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7pPr>
      <a:lvl8pPr marL="285738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8pPr>
      <a:lvl9pPr marL="3238370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image" Target="../media/image3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8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24" Type="http://schemas.openxmlformats.org/officeDocument/2006/relationships/image" Target="../media/image14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customXml" Target="../ink/ink8.xml"/><Relationship Id="rId4" Type="http://schemas.openxmlformats.org/officeDocument/2006/relationships/image" Target="../media/image4.svg"/><Relationship Id="rId9" Type="http://schemas.openxmlformats.org/officeDocument/2006/relationships/customXml" Target="../ink/ink3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>
            <a:extLst>
              <a:ext uri="{FF2B5EF4-FFF2-40B4-BE49-F238E27FC236}">
                <a16:creationId xmlns:a16="http://schemas.microsoft.com/office/drawing/2014/main" id="{AF6BA273-C058-A046-BA6B-4B58FA8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19100" indent="-238115">
              <a:spcBef>
                <a:spcPct val="20000"/>
              </a:spcBef>
              <a:buFont typeface="Verdana" panose="020B0604030504040204" pitchFamily="34" charset="0"/>
              <a:buChar char="−"/>
              <a:defRPr sz="1667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52462" indent="-190492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3447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14431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366BD3-0E5B-9C42-A03F-75400BAFC63E}" type="slidenum">
              <a:rPr lang="en-GB" altLang="en-US" sz="1167">
                <a:ea typeface="Helvetica Neue" panose="02000503000000020004" pitchFamily="2" charset="0"/>
                <a:cs typeface="Helvetica Neue" panose="02000503000000020004" pitchFamily="2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167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CB2856F0-5122-C748-A4E1-B1FC924AA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345332"/>
            <a:ext cx="7200800" cy="245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Machine Learning for Neuroscience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GB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Variational Autoencoders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2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7" name="Text Box 4">
            <a:extLst>
              <a:ext uri="{FF2B5EF4-FFF2-40B4-BE49-F238E27FC236}">
                <a16:creationId xmlns:a16="http://schemas.microsoft.com/office/drawing/2014/main" id="{77FCB97C-8E46-1747-89C5-F16122F24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139" y="3611488"/>
            <a:ext cx="4415896" cy="122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</a:rPr>
              <a:t>Spring 2023</a:t>
            </a:r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292" y="5197740"/>
            <a:ext cx="298979" cy="3611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5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8376976" y="5241190"/>
            <a:ext cx="408955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D5A39-A637-8EF3-BD23-62B86C9A11AB}"/>
              </a:ext>
            </a:extLst>
          </p:cNvPr>
          <p:cNvSpPr txBox="1"/>
          <p:nvPr/>
        </p:nvSpPr>
        <p:spPr>
          <a:xfrm>
            <a:off x="1092729" y="5115371"/>
            <a:ext cx="7871759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33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The main content are adapted from: Ch. 17, Understanding Deep Learning, Simon J.D. Prince,  MIT Press.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218D-0453-B967-BF43-5C52C7CBE57A}"/>
              </a:ext>
            </a:extLst>
          </p:cNvPr>
          <p:cNvGrpSpPr/>
          <p:nvPr/>
        </p:nvGrpSpPr>
        <p:grpSpPr>
          <a:xfrm>
            <a:off x="6700345" y="2175632"/>
            <a:ext cx="914400" cy="914400"/>
            <a:chOff x="6705600" y="2697088"/>
            <a:chExt cx="914400" cy="914400"/>
          </a:xfrm>
        </p:grpSpPr>
        <p:pic>
          <p:nvPicPr>
            <p:cNvPr id="5" name="Graphic 4" descr="Brain outline">
              <a:extLst>
                <a:ext uri="{FF2B5EF4-FFF2-40B4-BE49-F238E27FC236}">
                  <a16:creationId xmlns:a16="http://schemas.microsoft.com/office/drawing/2014/main" id="{BA03CA2B-91EE-B7D5-FB20-2478439DF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5600" y="2697088"/>
              <a:ext cx="914400" cy="9144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BA8A1D-294D-E58E-A405-B1D6E8E15147}"/>
                </a:ext>
              </a:extLst>
            </p:cNvPr>
            <p:cNvGrpSpPr/>
            <p:nvPr/>
          </p:nvGrpSpPr>
          <p:grpSpPr>
            <a:xfrm>
              <a:off x="6885699" y="2880832"/>
              <a:ext cx="373680" cy="276120"/>
              <a:chOff x="6885699" y="2880832"/>
              <a:chExt cx="373680" cy="27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68F50C4-3B43-E1F5-7E17-7BAC365C0625}"/>
                      </a:ext>
                    </a:extLst>
                  </p14:cNvPr>
                  <p14:cNvContentPartPr/>
                  <p14:nvPr/>
                </p14:nvContentPartPr>
                <p14:xfrm>
                  <a:off x="7026099" y="2961112"/>
                  <a:ext cx="360" cy="3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A47AE8B-2628-B223-7AF7-F1B6A4A06602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017099" y="295211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13BE9B1-FED4-B6AA-E83F-84B52FFC4F11}"/>
                      </a:ext>
                    </a:extLst>
                  </p14:cNvPr>
                  <p14:cNvContentPartPr/>
                  <p14:nvPr/>
                </p14:nvContentPartPr>
                <p14:xfrm>
                  <a:off x="7246059" y="2920072"/>
                  <a:ext cx="5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78530E5F-EF6B-C58A-82D9-6356BCB8EB5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37059" y="2911072"/>
                    <a:ext cx="226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7739AA22-A61B-074F-7570-92374DEB590C}"/>
                      </a:ext>
                    </a:extLst>
                  </p14:cNvPr>
                  <p14:cNvContentPartPr/>
                  <p14:nvPr/>
                </p14:nvContentPartPr>
                <p14:xfrm>
                  <a:off x="6885699" y="2880832"/>
                  <a:ext cx="373680" cy="2761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F2EF6D4-097C-51F8-5967-1B1816FEAB3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876699" y="2871832"/>
                    <a:ext cx="391320" cy="293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28AE08-FF87-0A6F-8555-54BAF144A6E4}"/>
                    </a:ext>
                  </a:extLst>
                </p14:cNvPr>
                <p14:cNvContentPartPr/>
                <p14:nvPr/>
              </p14:nvContentPartPr>
              <p14:xfrm>
                <a:off x="6897939" y="2993872"/>
                <a:ext cx="401760" cy="21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FA00F7-95AA-466A-A0D8-38681F39157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88939" y="2984872"/>
                  <a:ext cx="419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FB96E0-8CC8-1C81-5CBE-32F0F718ED51}"/>
                    </a:ext>
                  </a:extLst>
                </p14:cNvPr>
                <p14:cNvContentPartPr/>
                <p14:nvPr/>
              </p14:nvContentPartPr>
              <p14:xfrm>
                <a:off x="7150299" y="2881192"/>
                <a:ext cx="205920" cy="26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AA7876-4216-22A2-86A1-0AA9AFD9BBA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41299" y="2872192"/>
                  <a:ext cx="223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743C809-EC72-662A-885E-A3DFC0DA6593}"/>
                    </a:ext>
                  </a:extLst>
                </p14:cNvPr>
                <p14:cNvContentPartPr/>
                <p14:nvPr/>
              </p14:nvContentPartPr>
              <p14:xfrm>
                <a:off x="7256139" y="3077392"/>
                <a:ext cx="239040" cy="140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48F04B-E1CF-D083-199F-F8B03341AE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47139" y="3068392"/>
                  <a:ext cx="256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63CC08-9FAB-A43A-4FFC-0C18081EE9C7}"/>
                    </a:ext>
                  </a:extLst>
                </p14:cNvPr>
                <p14:cNvContentPartPr/>
                <p14:nvPr/>
              </p14:nvContentPartPr>
              <p14:xfrm>
                <a:off x="7223019" y="2861392"/>
                <a:ext cx="275400" cy="18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69BE02-D12D-497D-892C-2EC603D4B1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14019" y="2852392"/>
                  <a:ext cx="293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F441C8-6E39-5A76-CCFC-8D966923E415}"/>
                    </a:ext>
                  </a:extLst>
                </p14:cNvPr>
                <p14:cNvContentPartPr/>
                <p14:nvPr/>
              </p14:nvContentPartPr>
              <p14:xfrm>
                <a:off x="7149939" y="3137872"/>
                <a:ext cx="341280" cy="325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7330FD-4C9E-2C9F-9080-A3AB5BE121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41299" y="3128872"/>
                  <a:ext cx="3589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E3FE6B-F0A2-ACDA-FA9F-685D9B754315}"/>
                    </a:ext>
                  </a:extLst>
                </p14:cNvPr>
                <p14:cNvContentPartPr/>
                <p14:nvPr/>
              </p14:nvContentPartPr>
              <p14:xfrm>
                <a:off x="6819459" y="2965432"/>
                <a:ext cx="250920" cy="256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519976B-DDAF-1BDB-C4AA-9451F618E54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0459" y="2956792"/>
                  <a:ext cx="268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4AE65B-3F26-0813-C413-6C6DB7481D4C}"/>
                    </a:ext>
                  </a:extLst>
                </p14:cNvPr>
                <p14:cNvContentPartPr/>
                <p14:nvPr/>
              </p14:nvContentPartPr>
              <p14:xfrm>
                <a:off x="7127259" y="3240472"/>
                <a:ext cx="153360" cy="187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17C2E0-A33D-A6B1-CB06-CA2CAA28ED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18259" y="3231472"/>
                  <a:ext cx="171000" cy="205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18E9EDC-9385-1F6C-3C9A-6CE196D64A70}"/>
                </a:ext>
              </a:extLst>
            </p:cNvPr>
            <p:cNvGrpSpPr/>
            <p:nvPr/>
          </p:nvGrpSpPr>
          <p:grpSpPr>
            <a:xfrm>
              <a:off x="7192419" y="3337672"/>
              <a:ext cx="69840" cy="130320"/>
              <a:chOff x="7192419" y="3337672"/>
              <a:chExt cx="69840" cy="13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7DDCB55-5A06-3E87-9AB5-46CF77E6C36C}"/>
                      </a:ext>
                    </a:extLst>
                  </p14:cNvPr>
                  <p14:cNvContentPartPr/>
                  <p14:nvPr/>
                </p14:nvContentPartPr>
                <p14:xfrm>
                  <a:off x="7192419" y="3337672"/>
                  <a:ext cx="34920" cy="1303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0508F19-1C7F-7C85-443E-52700F40705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183419" y="3328672"/>
                    <a:ext cx="5256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F5A9292E-A4DC-7231-C404-CD5F63993E1C}"/>
                      </a:ext>
                    </a:extLst>
                  </p14:cNvPr>
                  <p14:cNvContentPartPr/>
                  <p14:nvPr/>
                </p14:nvContentPartPr>
                <p14:xfrm>
                  <a:off x="7231299" y="3342712"/>
                  <a:ext cx="30960" cy="28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B12EA9D6-729B-339E-F8E7-08655F8192F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7222299" y="3334072"/>
                    <a:ext cx="48600" cy="20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60FD-5C04-6601-9917-42A01696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Nonlinear latent variable model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3E5FA-BE33-F711-B2A0-5A2A2280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10</a:t>
            </a:fld>
            <a:endParaRPr lang="en-GB" altLang="en-US" dirty="0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1407C6D-C935-DC5F-E057-79BDA4398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57300"/>
            <a:ext cx="7063437" cy="4429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33E769-6846-D9AD-2124-12DDFB05B716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55219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4EF6-6255-ABEA-8970-93A9F712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Generation from nonlinear latent variable model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FD433D-FECB-B461-ACE0-FA7BE82E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11</a:t>
            </a:fld>
            <a:endParaRPr lang="en-GB" alt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B5921FF-05AC-960B-31FF-784503894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7300"/>
            <a:ext cx="7113984" cy="2611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758DA-D1EB-45FA-8BD5-B123E375A4D7}"/>
                  </a:ext>
                </a:extLst>
              </p:cNvPr>
              <p:cNvSpPr txBox="1"/>
              <p:nvPr/>
            </p:nvSpPr>
            <p:spPr>
              <a:xfrm>
                <a:off x="611560" y="3796273"/>
                <a:ext cx="822960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lphaLcParenR"/>
                </a:pP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We draw a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1600" dirty="0">
                    <a:latin typeface="Gill Sans MT" panose="020B0502020104020203" pitchFamily="34" charset="77"/>
                  </a:rPr>
                  <a:t> 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from the prior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i="1" dirty="0" smtClean="0">
                        <a:effectLst/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sz="1600" i="1" dirty="0"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sz="1600" i="1" dirty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1600" i="1" dirty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 over the latent variable. </a:t>
                </a:r>
                <a:br>
                  <a:rPr lang="en-GB" sz="1600" dirty="0">
                    <a:effectLst/>
                    <a:latin typeface="Gill Sans MT" panose="020B0502020104020203" pitchFamily="34" charset="77"/>
                  </a:rPr>
                </a:br>
                <a:endParaRPr lang="en-GB" sz="1600" dirty="0">
                  <a:effectLst/>
                  <a:latin typeface="Gill Sans MT" panose="020B0502020104020203" pitchFamily="34" charset="77"/>
                </a:endParaRPr>
              </a:p>
              <a:p>
                <a:pPr marL="342900" indent="-342900">
                  <a:buAutoNum type="alphaLcParenR"/>
                </a:pP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A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1600" dirty="0">
                    <a:latin typeface="Gill Sans MT" panose="020B0502020104020203" pitchFamily="34" charset="77"/>
                  </a:rPr>
                  <a:t> 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is then drawn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i="1" dirty="0" smtClean="0">
                        <a:effectLst/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sz="1600" i="1" dirty="0"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sz="1600" i="1" dirty="0" err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 err="1">
                        <a:effectLst/>
                        <a:latin typeface="Cambria Math" panose="02040503050406030204" pitchFamily="18" charset="0"/>
                      </a:rPr>
                      <m:t>| </m:t>
                    </m:r>
                    <m:sSup>
                      <m:sSup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sz="1600" i="1" dirty="0" err="1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sz="1600" i="1" dirty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600" dirty="0">
                    <a:effectLst/>
                    <a:latin typeface="Helvetica" pitchFamily="2" charset="0"/>
                  </a:rPr>
                  <a:t>. 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This is a spherical Gaussian with a mean that is a nonlinear function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600" i="1" dirty="0" smtClean="0"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1600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160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sz="1600" i="1" dirty="0" err="1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sz="1600" i="1" dirty="0">
                        <a:effectLst/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1600" dirty="0">
                    <a:latin typeface="Gill Sans MT" panose="020B0502020104020203" pitchFamily="34" charset="77"/>
                  </a:rPr>
                  <a:t> 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and a fixed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6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6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. </a:t>
                </a:r>
                <a:br>
                  <a:rPr lang="en-GB" sz="1600" dirty="0">
                    <a:effectLst/>
                    <a:latin typeface="Gill Sans MT" panose="020B0502020104020203" pitchFamily="34" charset="77"/>
                  </a:rPr>
                </a:br>
                <a:endParaRPr lang="en-GB" sz="1600" dirty="0">
                  <a:effectLst/>
                  <a:latin typeface="Gill Sans MT" panose="020B0502020104020203" pitchFamily="34" charset="77"/>
                </a:endParaRPr>
              </a:p>
              <a:p>
                <a:pPr marL="342900" indent="-342900">
                  <a:buAutoNum type="alphaLcParenR"/>
                </a:pP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If we repeat this process a very large number of times, we recover the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i="1" dirty="0" smtClean="0">
                        <a:effectLst/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sz="1600" i="1" dirty="0"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sz="1600" i="1" dirty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sz="1600" i="1" dirty="0" err="1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sz="1600" i="1" dirty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600" dirty="0">
                    <a:effectLst/>
                    <a:latin typeface="Helvetica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758DA-D1EB-45FA-8BD5-B123E375A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796273"/>
                <a:ext cx="8229600" cy="1569660"/>
              </a:xfrm>
              <a:prstGeom prst="rect">
                <a:avLst/>
              </a:prstGeom>
              <a:blipFill>
                <a:blip r:embed="rId4"/>
                <a:stretch>
                  <a:fillRect l="-463" t="-1613" r="-926" b="-4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ED04BB0-4637-FCC6-F85B-29EABF1D003B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981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1260-D8F6-C3A3-594B-CCC32B8B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3713E2F-A6D0-C6EF-6247-FB2F448C6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To train the model, we maximize the log likelihood over a training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GB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GB" dirty="0">
                    <a:effectLst/>
                  </a:rPr>
                  <a:t> with respect to the model parameters. </a:t>
                </a:r>
              </a:p>
              <a:p>
                <a:r>
                  <a:rPr lang="en-GB" dirty="0">
                    <a:effectLst/>
                  </a:rPr>
                  <a:t>For simplicity, we assume that the variance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effectLst/>
                  </a:rPr>
                  <a:t>in the likelihood expression is known and concentrate on learning </a:t>
                </a:r>
                <a:r>
                  <a:rPr lang="el-GR" dirty="0" err="1">
                    <a:effectLst/>
                    <a:latin typeface="Helvetica" pitchFamily="2" charset="0"/>
                  </a:rPr>
                  <a:t>ϕ</a:t>
                </a:r>
                <a:r>
                  <a:rPr lang="el-GR" dirty="0">
                    <a:effectLst/>
                    <a:latin typeface="Helvetica" pitchFamily="2" charset="0"/>
                  </a:rPr>
                  <a:t>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3713E2F-A6D0-C6EF-6247-FB2F448C6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923FFC-510C-8A69-E9DD-03058E56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12</a:t>
            </a:fld>
            <a:endParaRPr lang="en-GB" alt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F966A2-CAFC-C35B-2629-7F738702D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13484"/>
            <a:ext cx="6906906" cy="2327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2760CA-9050-9762-7D8E-0DCCC7B9D5E6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54563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F594-96B0-C31C-8D6A-617B3FF8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Evidence lower bound (ELBO)*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1DA04-434B-C048-6AB4-665084FB40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We define a lower bound on the log likelihood. </a:t>
                </a:r>
              </a:p>
              <a:p>
                <a:r>
                  <a:rPr lang="en-GB" dirty="0">
                    <a:effectLst/>
                  </a:rPr>
                  <a:t>This is a function that is always less than or equal to the log likelihood for a given value of </a:t>
                </a:r>
                <a14:m>
                  <m:oMath xmlns:m="http://schemas.openxmlformats.org/officeDocument/2006/math"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dirty="0">
                    <a:effectLst/>
                    <a:latin typeface="Helvetica" pitchFamily="2" charset="0"/>
                  </a:rPr>
                  <a:t> </a:t>
                </a:r>
                <a:r>
                  <a:rPr lang="en-GB" dirty="0">
                    <a:effectLst/>
                  </a:rPr>
                  <a:t>and will also depend on some other parameters </a:t>
                </a:r>
                <a14:m>
                  <m:oMath xmlns:m="http://schemas.openxmlformats.org/officeDocument/2006/math"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>
                    <a:effectLst/>
                    <a:latin typeface="Helvetica" pitchFamily="2" charset="0"/>
                  </a:rPr>
                  <a:t>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1DA04-434B-C048-6AB4-665084FB40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5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DB5BC-7D46-D355-ED7D-12FC792D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13</a:t>
            </a:fld>
            <a:endParaRPr lang="en-GB" alt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3391D8C-48E2-AB71-99B8-541F30CE1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97100"/>
            <a:ext cx="2184400" cy="660400"/>
          </a:xfrm>
          <a:prstGeom prst="rect">
            <a:avLst/>
          </a:prstGeom>
        </p:spPr>
      </p:pic>
      <p:pic>
        <p:nvPicPr>
          <p:cNvPr id="8" name="Picture 7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82D9B779-AC70-E06C-16C0-85A98B4F7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81917"/>
            <a:ext cx="2705100" cy="647700"/>
          </a:xfrm>
          <a:prstGeom prst="rect">
            <a:avLst/>
          </a:prstGeom>
        </p:spPr>
      </p:pic>
      <p:pic>
        <p:nvPicPr>
          <p:cNvPr id="10" name="Picture 9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7864895B-011D-0B34-5BC7-C6C10B1163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554034"/>
            <a:ext cx="4648200" cy="901700"/>
          </a:xfrm>
          <a:prstGeom prst="rect">
            <a:avLst/>
          </a:prstGeom>
        </p:spPr>
      </p:pic>
      <p:pic>
        <p:nvPicPr>
          <p:cNvPr id="12" name="Picture 11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D78C241E-2C2A-85E4-9E56-190026AF9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8" y="4425743"/>
            <a:ext cx="5245100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BED281-F2FC-2493-C7AA-A254D6597060}"/>
              </a:ext>
            </a:extLst>
          </p:cNvPr>
          <p:cNvSpPr txBox="1"/>
          <p:nvPr/>
        </p:nvSpPr>
        <p:spPr>
          <a:xfrm>
            <a:off x="3571886" y="2435565"/>
            <a:ext cx="20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ill Sans MT" panose="020B0502020104020203" pitchFamily="34" charset="77"/>
              </a:rPr>
              <a:t>(Jensen’s inequality)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134F4-5088-691B-F706-867293B68A7F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8983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5546C-10B7-7222-A20F-5637B23E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Deriving the ELBO*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2F473-7E29-AF19-9DD7-22C31B89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043A93A-76E3-3D45-4B76-AB1C9B6D257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3144"/>
            <a:ext cx="5600700" cy="1612900"/>
          </a:xfrm>
        </p:spPr>
      </p:pic>
      <p:pic>
        <p:nvPicPr>
          <p:cNvPr id="8" name="Picture 7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42FB968C-0B24-3D4F-E7D7-10BCC7DB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6" y="3001516"/>
            <a:ext cx="7366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829-BFDC-86FD-39A8-F297F99C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4E4ED-B20B-83C3-510C-61107FAFF1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effectLst/>
                  </a:rPr>
                  <a:t>To learn the nonlinear latent variable model, we maximise this quantity as a function of both </a:t>
                </a:r>
                <a14:m>
                  <m:oMath xmlns:m="http://schemas.openxmlformats.org/officeDocument/2006/math"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>
                    <a:effectLst/>
                    <a:latin typeface="Helvetica" pitchFamily="2" charset="0"/>
                  </a:rPr>
                  <a:t>. </a:t>
                </a:r>
                <a:r>
                  <a:rPr lang="en-GB" dirty="0">
                    <a:effectLst/>
                  </a:rPr>
                  <a:t>The neural architecture that computes this quantity is the </a:t>
                </a:r>
                <a:r>
                  <a:rPr lang="en-GB" i="1" dirty="0">
                    <a:effectLst/>
                  </a:rPr>
                  <a:t>VAE</a:t>
                </a:r>
                <a:r>
                  <a:rPr lang="en-GB" dirty="0">
                    <a:effectLst/>
                  </a:rPr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4E4ED-B20B-83C3-510C-61107FAFF1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06627-C6CD-08BF-9E42-E6FA5757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0B39114A-40D2-5032-170E-9E15FAD3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5332"/>
            <a:ext cx="5041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25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B8B2A-E30B-F5AA-93BC-D1B3BE52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C99570-4321-682F-A731-919EA226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3F891F-4E64-C376-FD4B-59D41492C33D}"/>
                  </a:ext>
                </a:extLst>
              </p:cNvPr>
              <p:cNvSpPr txBox="1"/>
              <p:nvPr/>
            </p:nvSpPr>
            <p:spPr>
              <a:xfrm>
                <a:off x="481305" y="3020098"/>
                <a:ext cx="8229600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The goal is to maximize the log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i="1" dirty="0" smtClean="0"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sz="1600" i="1" dirty="0" smtClean="0">
                        <a:effectLst/>
                        <a:latin typeface="Cambria Math" panose="02040503050406030204" pitchFamily="18" charset="0"/>
                      </a:rPr>
                      <m:t>⁡[</m:t>
                    </m:r>
                    <m:r>
                      <m:rPr>
                        <m:sty m:val="p"/>
                      </m:rPr>
                      <a:rPr lang="en-GB" sz="1600" i="1" dirty="0" err="1">
                        <a:effectLst/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sz="1600" i="1" dirty="0"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sz="1600" i="1" dirty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sz="1600" i="1" dirty="0" err="1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sz="1600" i="1" dirty="0">
                        <a:effectLst/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l-GR" sz="1600" dirty="0">
                    <a:effectLst/>
                    <a:latin typeface="Helvetica" pitchFamily="2" charset="0"/>
                  </a:rPr>
                  <a:t> (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black curve) with respect to the parameters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sz="1600" dirty="0">
                    <a:effectLst/>
                    <a:latin typeface="Helvetica" pitchFamily="2" charset="0"/>
                  </a:rPr>
                  <a:t>. </a:t>
                </a:r>
                <a:endParaRPr lang="en-GB" sz="1600" dirty="0">
                  <a:effectLst/>
                  <a:latin typeface="Gill Sans MT" panose="020B0502020104020203" pitchFamily="34" charset="77"/>
                </a:endParaRPr>
              </a:p>
              <a:p>
                <a:endParaRPr lang="en-GB" sz="1600" dirty="0">
                  <a:effectLst/>
                  <a:latin typeface="Gill Sans MT" panose="020B0502020104020203" pitchFamily="34" charset="77"/>
                </a:endParaRPr>
              </a:p>
              <a:p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The ELBO is a function that lies everywhere below the log likelihood. It is a function of both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sz="1600" dirty="0">
                    <a:effectLst/>
                    <a:latin typeface="Helvetica" pitchFamily="2" charset="0"/>
                  </a:rPr>
                  <a:t> 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and a second set of parameters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600" dirty="0">
                    <a:effectLst/>
                    <a:latin typeface="Helvetica" pitchFamily="2" charset="0"/>
                  </a:rPr>
                  <a:t>. </a:t>
                </a:r>
                <a:endParaRPr lang="en-GB" sz="1600" dirty="0">
                  <a:effectLst/>
                  <a:latin typeface="Gill Sans MT" panose="020B0502020104020203" pitchFamily="34" charset="77"/>
                </a:endParaRP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For fixed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600" dirty="0">
                    <a:effectLst/>
                    <a:latin typeface="Helvetica" pitchFamily="2" charset="0"/>
                  </a:rPr>
                  <a:t> 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we get a function of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sz="1600" dirty="0">
                    <a:effectLst/>
                    <a:latin typeface="Helvetica" pitchFamily="2" charset="0"/>
                  </a:rPr>
                  <a:t> (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two </a:t>
                </a:r>
                <a:r>
                  <a:rPr lang="en-GB" sz="1600" dirty="0" err="1">
                    <a:effectLst/>
                    <a:latin typeface="Gill Sans MT" panose="020B0502020104020203" pitchFamily="34" charset="77"/>
                  </a:rPr>
                  <a:t>colored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 curves for different values of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600" dirty="0">
                    <a:effectLst/>
                    <a:latin typeface="Helvetica" pitchFamily="2" charset="0"/>
                  </a:rPr>
                  <a:t>). 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Consequently, we can get increase the log likelihood by either improving the ELBO with respect to a) the new parameters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600" dirty="0">
                    <a:effectLst/>
                    <a:latin typeface="Helvetica" pitchFamily="2" charset="0"/>
                  </a:rPr>
                  <a:t> (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moving from </a:t>
                </a:r>
                <a:r>
                  <a:rPr lang="en-GB" sz="1600" dirty="0" err="1">
                    <a:effectLst/>
                    <a:latin typeface="Gill Sans MT" panose="020B0502020104020203" pitchFamily="34" charset="77"/>
                  </a:rPr>
                  <a:t>colored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 curve to </a:t>
                </a:r>
                <a:r>
                  <a:rPr lang="en-GB" sz="1600" dirty="0" err="1">
                    <a:effectLst/>
                    <a:latin typeface="Gill Sans MT" panose="020B0502020104020203" pitchFamily="34" charset="77"/>
                  </a:rPr>
                  <a:t>colored</a:t>
                </a:r>
                <a:r>
                  <a:rPr lang="en-GB" sz="1600" dirty="0">
                    <a:latin typeface="Gill Sans MT" panose="020B0502020104020203" pitchFamily="34" charset="77"/>
                  </a:rPr>
                  <a:t> 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curve) or b) the original parameters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1600" dirty="0">
                    <a:latin typeface="Gill Sans MT" panose="020B0502020104020203" pitchFamily="34" charset="77"/>
                  </a:rPr>
                  <a:t> </a:t>
                </a:r>
                <a:r>
                  <a:rPr lang="el-GR" sz="1600" dirty="0">
                    <a:effectLst/>
                    <a:latin typeface="Helvetica" pitchFamily="2" charset="0"/>
                  </a:rPr>
                  <a:t>(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moving along the current </a:t>
                </a:r>
                <a:r>
                  <a:rPr lang="en-GB" sz="1600" dirty="0" err="1">
                    <a:effectLst/>
                    <a:latin typeface="Gill Sans MT" panose="020B0502020104020203" pitchFamily="34" charset="77"/>
                  </a:rPr>
                  <a:t>colored</a:t>
                </a:r>
                <a:r>
                  <a:rPr lang="en-GB" sz="1600" dirty="0">
                    <a:effectLst/>
                    <a:latin typeface="Gill Sans MT" panose="020B0502020104020203" pitchFamily="34" charset="77"/>
                  </a:rPr>
                  <a:t> curve).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3F891F-4E64-C376-FD4B-59D41492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05" y="3020098"/>
                <a:ext cx="8229600" cy="2554545"/>
              </a:xfrm>
              <a:prstGeom prst="rect">
                <a:avLst/>
              </a:prstGeom>
              <a:blipFill>
                <a:blip r:embed="rId2"/>
                <a:stretch>
                  <a:fillRect l="-308" t="-495" b="-2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17AC874-202F-24F0-4E08-84E8F9E4C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56849"/>
            <a:ext cx="6097488" cy="23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F57D-0C48-28F0-DFFB-92EC4BB8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Determining the ELBO**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8FFBF-B018-4F0B-F674-4FCA28F1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D74D46FE-64E2-B8FC-8921-04AD0EF4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168400"/>
            <a:ext cx="7772400" cy="31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30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FE55-1A60-52FA-1DAF-394F5B04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ELBO as reconstruction loss minus KL distance to prior*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82C395-6FFD-7303-7953-A3694DDF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18</a:t>
            </a:fld>
            <a:endParaRPr lang="en-GB" alt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3DC41FC-15F4-8B11-29DE-1A6464229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289050"/>
            <a:ext cx="7772400" cy="29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CF6D-EA20-ED16-192D-2F897197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The variational autoencoder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78215B-7E39-72CE-5C7D-1CD6E035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90A71-908F-DBF8-49F4-A0D95E6A6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01316"/>
            <a:ext cx="7772400" cy="78459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2168971-373B-BA60-D1D1-50F386A6B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1" y="2290122"/>
            <a:ext cx="7523948" cy="3227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1EE77-AABA-B021-A3A2-72C72BF919A5}"/>
              </a:ext>
            </a:extLst>
          </p:cNvPr>
          <p:cNvSpPr txBox="1"/>
          <p:nvPr/>
        </p:nvSpPr>
        <p:spPr>
          <a:xfrm>
            <a:off x="611560" y="5449788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88707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ADCBF-AD2F-C000-4DDC-2E8BCC9F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AB659-8164-990F-1CD1-785962445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Generative adversarial networks learn a mechanism for creating samples that are statistically indistinguishable from the training data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𝑥𝑖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effectLst/>
                  </a:rPr>
                  <a:t>. </a:t>
                </a:r>
              </a:p>
              <a:p>
                <a:r>
                  <a:rPr lang="en-GB" dirty="0">
                    <a:effectLst/>
                  </a:rPr>
                  <a:t>In contrast, variational autoencoders, or VAEs are probabilistic generative models; like normalising flows, they aim to learn a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 over the data.</a:t>
                </a:r>
              </a:p>
              <a:p>
                <a:endParaRPr lang="en-GB" dirty="0"/>
              </a:p>
              <a:p>
                <a:r>
                  <a:rPr lang="en-GB" dirty="0"/>
                  <a:t>After training, it is possible to draw (generate) samples from this distribution. </a:t>
                </a:r>
              </a:p>
              <a:p>
                <a:r>
                  <a:rPr lang="en-GB" dirty="0"/>
                  <a:t>However, the properties of the VAE mean that it is unfortunately not possible to evaluate the probability of new examples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exactly.</a:t>
                </a:r>
              </a:p>
              <a:p>
                <a:endParaRPr lang="en-GB" dirty="0">
                  <a:effectLst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0AB659-8164-990F-1CD1-785962445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B1414-0700-216A-6702-B4B745F5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197E7-0DD8-96A9-C4DD-FE00B521886C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0032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77C0-EF6D-8AB4-0795-F106BAF4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1F4FB1-AB3D-AF7F-4883-2DB97F2C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98002-260B-6010-AA21-B16EBFE24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5332"/>
            <a:ext cx="7772400" cy="784595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14C8EDC-A51D-1EE4-EB13-89F51B0D5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27292"/>
            <a:ext cx="6832600" cy="9652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635982C-9C3B-CA70-BFFB-096952DBC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33564"/>
            <a:ext cx="6858000" cy="105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9545E-8BE5-5BC4-5058-BB3CCF2E1895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37724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AEFA-E192-80CE-A7B7-0078C662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schematic of a variational autoencoder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FB033-4F59-8E54-DC88-F7327500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6248442-64F2-A331-B9E4-5CCC785BD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91384"/>
            <a:ext cx="7772400" cy="3532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52758-9653-970D-1718-62E7C3BA6B8F}"/>
              </a:ext>
            </a:extLst>
          </p:cNvPr>
          <p:cNvSpPr txBox="1"/>
          <p:nvPr/>
        </p:nvSpPr>
        <p:spPr>
          <a:xfrm>
            <a:off x="827584" y="5201120"/>
            <a:ext cx="7344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Diederik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P. </a:t>
            </a:r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Kingma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, Max Welling, An Introduction to Variational Autoencoders, Foundations and Trends in Machine Learning: Vol. 12 (2019): No. 4, pp 307-392.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8879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DF44-5884-EEA5-C76F-23816870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42363-F959-854E-E3E5-D659E9E70E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sz="1800" dirty="0">
                  <a:effectLst/>
                </a:endParaRPr>
              </a:p>
              <a:p>
                <a:endParaRPr lang="en-GB" sz="1800" dirty="0"/>
              </a:p>
              <a:p>
                <a:r>
                  <a:rPr lang="en-GB" sz="1800" dirty="0">
                    <a:effectLst/>
                  </a:rPr>
                  <a:t>By looking at equation, it can be understood that maximisation of the ELBO </a:t>
                </a:r>
                <a14:m>
                  <m:oMath xmlns:m="http://schemas.openxmlformats.org/officeDocument/2006/math">
                    <m:r>
                      <a:rPr lang="en-GB" sz="1800" b="0" i="1" dirty="0" smtClean="0">
                        <a:effectLst/>
                        <a:latin typeface="Cambria Math" panose="02040503050406030204" pitchFamily="18" charset="0"/>
                      </a:rPr>
                      <m:t>𝐸𝐿𝐵𝑂</m:t>
                    </m:r>
                    <m:r>
                      <a:rPr lang="en-GB" sz="18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18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800" b="0" i="1" dirty="0" smtClean="0"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GB" sz="1800" dirty="0">
                    <a:effectLst/>
                  </a:rPr>
                  <a:t> </a:t>
                </a:r>
                <a:r>
                  <a:rPr lang="en-GB" sz="1800" dirty="0" err="1">
                    <a:effectLst/>
                  </a:rPr>
                  <a:t>w.r.t.</a:t>
                </a:r>
                <a:r>
                  <a:rPr lang="en-GB" sz="1800" dirty="0">
                    <a:effectLst/>
                  </a:rPr>
                  <a:t> the parameters </a:t>
                </a:r>
                <a14:m>
                  <m:oMath xmlns:m="http://schemas.openxmlformats.org/officeDocument/2006/math">
                    <m:r>
                      <a:rPr lang="el-GR" sz="1800" b="0" i="1" dirty="0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18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l-GR" sz="1800" b="0" i="1" dirty="0" smtClean="0">
                        <a:effectLst/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l-GR" sz="1800" dirty="0">
                    <a:effectLst/>
                    <a:latin typeface="LMRoman10"/>
                  </a:rPr>
                  <a:t>, </a:t>
                </a:r>
                <a:r>
                  <a:rPr lang="en-GB" sz="1800" dirty="0">
                    <a:effectLst/>
                  </a:rPr>
                  <a:t>will concurrently optimise the two things we care about: </a:t>
                </a:r>
                <a:endParaRPr lang="en-GB" dirty="0"/>
              </a:p>
              <a:p>
                <a:pPr marL="333361" lvl="1" indent="0">
                  <a:buNone/>
                </a:pPr>
                <a:r>
                  <a:rPr lang="en-GB" sz="2000" dirty="0">
                    <a:effectLst/>
                  </a:rPr>
                  <a:t>1. It will approximately maximise the marginal likelihood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l-GR" sz="2000" b="0" i="1" baseline="-25000" dirty="0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000" b="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>
                    <a:effectLst/>
                  </a:rPr>
                  <a:t>. This means that our generative model will become better. </a:t>
                </a:r>
                <a:endParaRPr lang="en-GB" sz="2400" dirty="0"/>
              </a:p>
              <a:p>
                <a:pPr marL="333361" lvl="1" indent="0">
                  <a:buNone/>
                </a:pPr>
                <a:r>
                  <a:rPr lang="en-GB" sz="2000" dirty="0"/>
                  <a:t>2. It will minimize the KL divergence of the approximation </a:t>
                </a:r>
                <a14:m>
                  <m:oMath xmlns:m="http://schemas.openxmlformats.org/officeDocument/2006/math">
                    <m:r>
                      <a:rPr lang="en-GB" sz="2000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l-GR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000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0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from the true posterior </a:t>
                </a:r>
                <a14:m>
                  <m:oMath xmlns:m="http://schemas.openxmlformats.org/officeDocument/2006/math">
                    <m:r>
                      <a:rPr lang="en-GB" sz="2000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l-GR" sz="2000" baseline="-25000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000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, so </a:t>
                </a:r>
                <a14:m>
                  <m:oMath xmlns:m="http://schemas.openxmlformats.org/officeDocument/2006/math">
                    <m:r>
                      <a:rPr lang="en-GB" sz="2000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l-GR" sz="2000" baseline="-25000" dirty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l-GR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000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becomes better.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42363-F959-854E-E3E5-D659E9E70E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2B7CB-A7F4-EDF8-3D1D-3F01D3524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B365FA8-66CB-094F-0352-7FE35BFD0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8"/>
          <a:stretch/>
        </p:blipFill>
        <p:spPr>
          <a:xfrm>
            <a:off x="1155700" y="1273324"/>
            <a:ext cx="6832600" cy="5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5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7D14-00EE-E773-7B28-090C5848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41F7-3935-C0CD-A05B-65AE69DE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F6F0FBF4-0085-9866-8480-C7B3D5DC6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5372"/>
            <a:ext cx="7772400" cy="3071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444A9A-1022-5529-68A1-322F4F968FDA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805900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2A85-28BB-EFEF-D346-D4AC74F5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VAE – </a:t>
            </a:r>
            <a:r>
              <a:rPr lang="en-GB" dirty="0" err="1"/>
              <a:t>Reparameterisation</a:t>
            </a:r>
            <a:r>
              <a:rPr lang="en-GB" dirty="0"/>
              <a:t> trick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7608-6956-5540-67E6-E501438A0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6225E40-60C3-D456-F4E8-2FD73815F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1221" r="3648"/>
          <a:stretch/>
        </p:blipFill>
        <p:spPr>
          <a:xfrm>
            <a:off x="179511" y="1129308"/>
            <a:ext cx="8085199" cy="277978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0C43D2B-CE6E-CF4B-68DC-E3AE9C9AA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50" y="3179307"/>
            <a:ext cx="2662411" cy="2158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0CEF5-2CA3-6EA7-018A-C1559986FA14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36478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94D1-79EA-F7A3-2326-50E26A66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E592F-3085-AFB9-6FCC-F93AC8A16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To summarize, our goal is to build a model that computes the evidence lower bound for a point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. </a:t>
                </a:r>
              </a:p>
              <a:p>
                <a:r>
                  <a:rPr lang="en-GB" dirty="0">
                    <a:effectLst/>
                  </a:rPr>
                  <a:t>Then we use an optimization algorithm to maximise this lower bound over the dataset and hence improve the log likelihood. </a:t>
                </a:r>
              </a:p>
              <a:p>
                <a:r>
                  <a:rPr lang="en-GB" dirty="0">
                    <a:effectLst/>
                  </a:rPr>
                  <a:t>To compute the ELBO we:</a:t>
                </a:r>
              </a:p>
              <a:p>
                <a:pPr lvl="1"/>
                <a:r>
                  <a:rPr lang="en-GB" sz="2000" dirty="0">
                    <a:effectLst/>
                  </a:rPr>
                  <a:t>compute the mean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effectLst/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l-GR" sz="2000" dirty="0">
                    <a:effectLst/>
                    <a:latin typeface="Helvetica" pitchFamily="2" charset="0"/>
                  </a:rPr>
                  <a:t> </a:t>
                </a:r>
                <a:r>
                  <a:rPr lang="en-GB" sz="2000" dirty="0">
                    <a:effectLst/>
                  </a:rPr>
                  <a:t>and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0" dirty="0" smtClean="0">
                        <a:effectLst/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l-GR" sz="2000" dirty="0">
                    <a:effectLst/>
                    <a:latin typeface="Helvetica" pitchFamily="2" charset="0"/>
                  </a:rPr>
                  <a:t> </a:t>
                </a:r>
                <a:r>
                  <a:rPr lang="en-GB" sz="2000" dirty="0">
                    <a:effectLst/>
                  </a:rPr>
                  <a:t>of the variational posterior distribution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sz="2000" i="1" dirty="0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0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000" dirty="0">
                    <a:effectLst/>
                  </a:rPr>
                  <a:t>for this data point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>
                    <a:effectLst/>
                  </a:rPr>
                  <a:t> using the network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2000" i="1" dirty="0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000" i="1" dirty="0" smtClean="0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l-GR" sz="2000" dirty="0">
                    <a:effectLst/>
                    <a:latin typeface="Helvetica" pitchFamily="2" charset="0"/>
                  </a:rPr>
                  <a:t>,</a:t>
                </a:r>
                <a:endParaRPr lang="en-GB" sz="2000" dirty="0">
                  <a:effectLst/>
                  <a:latin typeface="Helvetica" pitchFamily="2" charset="0"/>
                </a:endParaRPr>
              </a:p>
              <a:p>
                <a:pPr lvl="1"/>
                <a:r>
                  <a:rPr lang="en-GB" sz="2000" dirty="0">
                    <a:effectLst/>
                  </a:rPr>
                  <a:t>draw a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2000" b="0" i="1" dirty="0" smtClean="0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dirty="0">
                    <a:effectLst/>
                  </a:rPr>
                  <a:t> from this distribution, and finally</a:t>
                </a:r>
              </a:p>
              <a:p>
                <a:pPr lvl="1"/>
                <a:r>
                  <a:rPr lang="en-GB" sz="2000" dirty="0">
                    <a:effectLst/>
                  </a:rPr>
                  <a:t>compute the ELBO using equation: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9E592F-3085-AFB9-6FCC-F93AC8A16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0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6EF00-F147-179E-8D18-172BB95F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7CF0BA-B59C-A6F4-2650-9DB6F4B18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259632" y="4775333"/>
            <a:ext cx="683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25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6425-3F42-C51F-28DF-297278D3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Gradient-Based Optimization of the ELBO*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34EDD-82C7-ECFF-2311-B1A2CB48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</a:rPr>
              <a:t>An important property of the ELBO, is that it allows </a:t>
            </a:r>
            <a:r>
              <a:rPr lang="en-GB" sz="1800" i="1" dirty="0">
                <a:effectLst/>
              </a:rPr>
              <a:t>joint </a:t>
            </a:r>
            <a:r>
              <a:rPr lang="en-GB" sz="1800" dirty="0">
                <a:effectLst/>
              </a:rPr>
              <a:t>optimization </a:t>
            </a:r>
            <a:r>
              <a:rPr lang="en-GB" sz="1800" dirty="0" err="1">
                <a:effectLst/>
              </a:rPr>
              <a:t>w.r.t.</a:t>
            </a:r>
            <a:r>
              <a:rPr lang="en-GB" sz="1800" dirty="0">
                <a:effectLst/>
              </a:rPr>
              <a:t> all parameters (</a:t>
            </a:r>
            <a:r>
              <a:rPr lang="el-GR" sz="1800" b="1" dirty="0">
                <a:effectLst/>
                <a:latin typeface="LMMathItalic10"/>
              </a:rPr>
              <a:t>φ </a:t>
            </a:r>
            <a:r>
              <a:rPr lang="en-GB" sz="1800" dirty="0">
                <a:effectLst/>
              </a:rPr>
              <a:t>and </a:t>
            </a:r>
            <a:r>
              <a:rPr lang="el-GR" sz="1800" b="1" dirty="0">
                <a:effectLst/>
                <a:latin typeface="LMMathItalic10"/>
              </a:rPr>
              <a:t>θ</a:t>
            </a:r>
            <a:r>
              <a:rPr lang="el-GR" sz="1800" dirty="0">
                <a:effectLst/>
                <a:latin typeface="LMRoman10"/>
              </a:rPr>
              <a:t>) </a:t>
            </a:r>
            <a:r>
              <a:rPr lang="en-GB" sz="1800" dirty="0">
                <a:effectLst/>
              </a:rPr>
              <a:t>using stochastic gradient descent (SGD). </a:t>
            </a:r>
          </a:p>
          <a:p>
            <a:r>
              <a:rPr lang="en-GB" sz="1800" dirty="0">
                <a:effectLst/>
              </a:rPr>
              <a:t>We can start out with random initial values of </a:t>
            </a:r>
            <a:r>
              <a:rPr lang="el-GR" sz="1800" b="1" dirty="0">
                <a:effectLst/>
                <a:latin typeface="LMMathItalic10"/>
              </a:rPr>
              <a:t>φ </a:t>
            </a:r>
            <a:r>
              <a:rPr lang="en-GB" sz="1800" dirty="0">
                <a:effectLst/>
              </a:rPr>
              <a:t>and </a:t>
            </a:r>
            <a:r>
              <a:rPr lang="el-GR" sz="1800" b="1" dirty="0">
                <a:effectLst/>
                <a:latin typeface="LMMathItalic10"/>
              </a:rPr>
              <a:t>θ</a:t>
            </a:r>
            <a:r>
              <a:rPr lang="el-GR" sz="1800" dirty="0">
                <a:effectLst/>
                <a:latin typeface="LMRoman10"/>
              </a:rPr>
              <a:t>, </a:t>
            </a:r>
            <a:r>
              <a:rPr lang="en-GB" sz="1800" dirty="0">
                <a:effectLst/>
              </a:rPr>
              <a:t>and stochastically optimize their values until convergence. </a:t>
            </a:r>
          </a:p>
          <a:p>
            <a:r>
              <a:rPr lang="en-GB" sz="1800" dirty="0"/>
              <a:t>Unbiased gradients of the ELBO </a:t>
            </a:r>
            <a:r>
              <a:rPr lang="en-GB" sz="1800" dirty="0" err="1"/>
              <a:t>w.r.t.</a:t>
            </a:r>
            <a:r>
              <a:rPr lang="en-GB" sz="1800" dirty="0"/>
              <a:t> the generative model parameters </a:t>
            </a:r>
            <a:r>
              <a:rPr lang="el-GR" sz="1800" dirty="0"/>
              <a:t>θ </a:t>
            </a:r>
            <a:r>
              <a:rPr lang="en-GB" sz="1800" dirty="0"/>
              <a:t>are simple to obtain:</a:t>
            </a:r>
            <a:br>
              <a:rPr lang="en-GB" sz="1800" dirty="0">
                <a:effectLst/>
                <a:latin typeface="LMRoman10"/>
              </a:rPr>
            </a:br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13456-FAA9-2BAC-DCC9-74DF8936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4146430-51B9-FCDE-283E-D0CFF6B01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81451"/>
            <a:ext cx="6908304" cy="1916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D234D-2DAC-5FDF-18AC-C3CD99916427}"/>
              </a:ext>
            </a:extLst>
          </p:cNvPr>
          <p:cNvSpPr txBox="1"/>
          <p:nvPr/>
        </p:nvSpPr>
        <p:spPr>
          <a:xfrm>
            <a:off x="827584" y="5201120"/>
            <a:ext cx="7344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Diederik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P. </a:t>
            </a:r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Kingma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, Max Welling, An Introduction to Variational Autoencoders, Foundations and Trends in Machine Learning: Vol. 12 (2019): No. 4, pp 307-392.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5681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2198-449A-04CB-0237-0A294B06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Gradient-Based Optimization of the ELBO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53C2A-9AC3-28EB-55BE-A6B364F1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Unbiased gradients </a:t>
            </a:r>
            <a:r>
              <a:rPr lang="en-GB" dirty="0" err="1">
                <a:effectLst/>
              </a:rPr>
              <a:t>w.r.t.</a:t>
            </a:r>
            <a:r>
              <a:rPr lang="en-GB" dirty="0">
                <a:effectLst/>
              </a:rPr>
              <a:t> the </a:t>
            </a:r>
            <a:r>
              <a:rPr lang="en-GB" i="1" dirty="0">
                <a:effectLst/>
              </a:rPr>
              <a:t>variational </a:t>
            </a:r>
            <a:r>
              <a:rPr lang="en-GB" dirty="0">
                <a:effectLst/>
              </a:rPr>
              <a:t>parameters </a:t>
            </a:r>
            <a:r>
              <a:rPr lang="el-GR" b="1" dirty="0">
                <a:effectLst/>
                <a:latin typeface="LMMathItalic10"/>
              </a:rPr>
              <a:t>φ </a:t>
            </a:r>
            <a:r>
              <a:rPr lang="en-GB" dirty="0">
                <a:effectLst/>
              </a:rPr>
              <a:t>are more difficult to obtain. </a:t>
            </a:r>
          </a:p>
          <a:p>
            <a:r>
              <a:rPr lang="en-GB" dirty="0">
                <a:effectLst/>
              </a:rPr>
              <a:t>Since the ELBO’s expectation is taken </a:t>
            </a:r>
            <a:r>
              <a:rPr lang="en-GB" dirty="0" err="1">
                <a:effectLst/>
              </a:rPr>
              <a:t>w.r.t.</a:t>
            </a:r>
            <a:r>
              <a:rPr lang="en-GB" dirty="0">
                <a:effectLst/>
              </a:rPr>
              <a:t> the distribution q</a:t>
            </a:r>
            <a:r>
              <a:rPr lang="el-GR" b="1" baseline="-25000" dirty="0">
                <a:effectLst/>
                <a:latin typeface="LMMathItalic10"/>
              </a:rPr>
              <a:t>φ</a:t>
            </a:r>
            <a:r>
              <a:rPr lang="el-GR" dirty="0">
                <a:effectLst/>
                <a:latin typeface="LMRoman10"/>
              </a:rPr>
              <a:t>(</a:t>
            </a:r>
            <a:r>
              <a:rPr lang="en-GB" b="1" dirty="0" err="1">
                <a:effectLst/>
              </a:rPr>
              <a:t>z</a:t>
            </a:r>
            <a:r>
              <a:rPr lang="en-GB" dirty="0" err="1">
                <a:effectLst/>
              </a:rPr>
              <a:t>|</a:t>
            </a:r>
            <a:r>
              <a:rPr lang="en-GB" b="1" dirty="0" err="1">
                <a:effectLst/>
              </a:rPr>
              <a:t>x</a:t>
            </a:r>
            <a:r>
              <a:rPr lang="en-GB" dirty="0">
                <a:effectLst/>
              </a:rPr>
              <a:t>), which is a function of </a:t>
            </a:r>
            <a:r>
              <a:rPr lang="el-GR" b="1" dirty="0">
                <a:effectLst/>
                <a:latin typeface="LMMathItalic10"/>
              </a:rPr>
              <a:t>φ</a:t>
            </a:r>
            <a:r>
              <a:rPr lang="el-GR" dirty="0">
                <a:effectLst/>
                <a:latin typeface="LMRoman10"/>
              </a:rPr>
              <a:t>. </a:t>
            </a:r>
            <a:r>
              <a:rPr lang="en-GB" dirty="0">
                <a:latin typeface="LMRoman10"/>
              </a:rPr>
              <a:t>i</a:t>
            </a:r>
            <a:r>
              <a:rPr lang="en-GB" dirty="0">
                <a:effectLst/>
              </a:rPr>
              <a:t>.e., in general: 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DC550-BBB8-08ED-5B65-E67B7F2A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AE24D10-29E6-8A19-1AD0-7D6781FB2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/>
          <a:stretch/>
        </p:blipFill>
        <p:spPr>
          <a:xfrm>
            <a:off x="685800" y="2893094"/>
            <a:ext cx="7772400" cy="1140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93883-B193-5BC7-B926-144218E9D086}"/>
              </a:ext>
            </a:extLst>
          </p:cNvPr>
          <p:cNvSpPr txBox="1"/>
          <p:nvPr/>
        </p:nvSpPr>
        <p:spPr>
          <a:xfrm>
            <a:off x="827584" y="5201120"/>
            <a:ext cx="7344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Diederik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P. </a:t>
            </a:r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Kingma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, Max Welling, An Introduction to Variational Autoencoders, Foundations and Trends in Machine Learning: Vol. 12 (2019): No. 4, pp 307-392.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6275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D382-C6D9-0377-7AF5-1960196C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of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BD401-77FB-4F8D-9CFA-FF14666FD0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1800" dirty="0">
                    <a:effectLst/>
                  </a:rPr>
                  <a:t>Under the reparameterization, we can replace an expectation </a:t>
                </a:r>
                <a:r>
                  <a:rPr lang="en-GB" sz="1800" dirty="0" err="1">
                    <a:effectLst/>
                  </a:rPr>
                  <a:t>w.r.t.</a:t>
                </a:r>
                <a:r>
                  <a:rPr lang="en-GB" sz="18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l-GR" sz="1800" b="1" i="1" baseline="-25000" dirty="0" smtClean="0">
                        <a:effectLst/>
                        <a:latin typeface="Cambria Math" panose="02040503050406030204" pitchFamily="18" charset="0"/>
                      </a:rPr>
                      <m:t>𝝋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1" i="1" dirty="0" err="1" smtClean="0">
                        <a:effectLst/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GB" sz="1800" i="1" dirty="0" err="1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1800" b="1" i="1" dirty="0" err="1" smtClean="0"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effectLst/>
                  </a:rPr>
                  <a:t> with one </a:t>
                </a:r>
                <a:r>
                  <a:rPr lang="en-GB" sz="1800" dirty="0" err="1">
                    <a:effectLst/>
                  </a:rPr>
                  <a:t>w.r.t.</a:t>
                </a:r>
                <a:r>
                  <a:rPr lang="en-GB" sz="18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1800" b="1" i="1" dirty="0" smtClean="0">
                        <a:effectLst/>
                        <a:latin typeface="Cambria Math" panose="02040503050406030204" pitchFamily="18" charset="0"/>
                      </a:rPr>
                      <m:t>𝜺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800" dirty="0">
                    <a:effectLst/>
                    <a:latin typeface="LMRoman10"/>
                  </a:rPr>
                  <a:t>. </a:t>
                </a:r>
                <a:r>
                  <a:rPr lang="en-GB" sz="1800" dirty="0">
                    <a:effectLst/>
                  </a:rPr>
                  <a:t>The ELBO can be rewritten as: 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BD401-77FB-4F8D-9CFA-FF14666FD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A012-EDC3-6FBC-D715-BB465EC5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DE6C59C-C9A5-C3A8-655E-CD035A10E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97460"/>
            <a:ext cx="7772400" cy="1756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D5B533-6D29-5C99-5513-63699E16BC8A}"/>
              </a:ext>
            </a:extLst>
          </p:cNvPr>
          <p:cNvSpPr txBox="1"/>
          <p:nvPr/>
        </p:nvSpPr>
        <p:spPr>
          <a:xfrm>
            <a:off x="827584" y="5201120"/>
            <a:ext cx="7344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Diederik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P. </a:t>
            </a:r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Kingma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, Max Welling, An Introduction to Variational Autoencoders, Foundations and Trends in Machine Learning: Vol. 12 (2019): No. 4, pp 307-392.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6623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BC62-1ECC-54C1-DEE6-6CD9ACB8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of ELBO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1BF41-DE81-4C78-8A7D-6CCCCCA6CE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1800" dirty="0">
                    <a:effectLst/>
                  </a:rPr>
                  <a:t>As a result we can form a simple Monte Carlo estimator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acc>
                    <m:r>
                      <a:rPr lang="el-GR" sz="1800" b="1" i="1" baseline="-25000" dirty="0" err="1" smtClean="0">
                        <a:effectLst/>
                        <a:latin typeface="Cambria Math" panose="02040503050406030204" pitchFamily="18" charset="0"/>
                      </a:rPr>
                      <m:t>𝜽</m:t>
                    </m:r>
                    <m:r>
                      <a:rPr lang="el-GR" sz="1800" i="1" baseline="-25000" dirty="0" err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sz="1800" b="1" i="1" baseline="-25000" dirty="0" err="1" smtClean="0">
                        <a:effectLst/>
                        <a:latin typeface="Cambria Math" panose="02040503050406030204" pitchFamily="18" charset="0"/>
                      </a:rPr>
                      <m:t>𝝋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1" i="1" dirty="0" smtClean="0"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effectLst/>
                  </a:rPr>
                  <a:t> of the individual-datapoint ELBO where we use a single noise sample </a:t>
                </a:r>
                <a:r>
                  <a:rPr lang="el-GR" sz="1800" b="1" dirty="0">
                    <a:effectLst/>
                    <a:latin typeface="LMMathItalic10"/>
                  </a:rPr>
                  <a:t>ε </a:t>
                </a:r>
                <a:r>
                  <a:rPr lang="en-GB" sz="1800" dirty="0">
                    <a:effectLst/>
                  </a:rPr>
                  <a:t>from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1800" b="1" i="1" dirty="0" smtClean="0">
                        <a:effectLst/>
                        <a:latin typeface="Cambria Math" panose="02040503050406030204" pitchFamily="18" charset="0"/>
                      </a:rPr>
                      <m:t>𝜺</m:t>
                    </m:r>
                    <m:r>
                      <a:rPr lang="el-GR" sz="180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800" dirty="0">
                    <a:effectLst/>
                    <a:latin typeface="LMRoman10"/>
                  </a:rPr>
                  <a:t>: </a:t>
                </a:r>
                <a:endParaRPr lang="el-GR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1BF41-DE81-4C78-8A7D-6CCCCCA6CE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D1481-EBB6-E9F0-7D9A-D291DB5A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5F92939-911D-EB3D-5B7E-C02FA47DB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53444"/>
            <a:ext cx="4832970" cy="1725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48B823-2691-88F3-81A2-D58A82BF2053}"/>
              </a:ext>
            </a:extLst>
          </p:cNvPr>
          <p:cNvSpPr txBox="1"/>
          <p:nvPr/>
        </p:nvSpPr>
        <p:spPr>
          <a:xfrm>
            <a:off x="827584" y="5201120"/>
            <a:ext cx="7344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Diederik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P. </a:t>
            </a:r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Kingma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, Max Welling, An Introduction to Variational Autoencoders, Foundations and Trends in Machine Learning: Vol. 12 (2019): No. 4, pp 307-392.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33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9E7A-D9DB-47C5-AB68-98E406F4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490"/>
            <a:ext cx="8229600" cy="952501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Variational autoencoder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6E9882C-308A-4538-0E69-EEAE82CEC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19734"/>
            <a:ext cx="8229600" cy="341528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573C0-8FE5-B845-E34F-4D945408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318126"/>
            <a:ext cx="2133600" cy="283104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B98F552-A29D-2D4E-8192-F20670493719}" type="slidenum">
              <a:rPr lang="en-GB" altLang="en-US" smtClean="0"/>
              <a:pPr>
                <a:spcAft>
                  <a:spcPts val="600"/>
                </a:spcAft>
              </a:pPr>
              <a:t>3</a:t>
            </a:fld>
            <a:endParaRPr lang="en-GB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F8A8B-EDEE-56FA-548E-36631A55D94B}"/>
              </a:ext>
            </a:extLst>
          </p:cNvPr>
          <p:cNvSpPr txBox="1"/>
          <p:nvPr/>
        </p:nvSpPr>
        <p:spPr>
          <a:xfrm>
            <a:off x="611560" y="5350432"/>
            <a:ext cx="16561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Gill Sans MT" panose="020B0502020104020203" pitchFamily="34" charset="77"/>
              </a:rPr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995959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D9D0-D440-7E49-1FE2-49AFD489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ELBO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582A3C-B038-4A84-2E83-7AA34105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pic>
        <p:nvPicPr>
          <p:cNvPr id="6" name="Picture 5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529CB043-5BC7-293D-F697-2000541A5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66"/>
          <a:stretch/>
        </p:blipFill>
        <p:spPr>
          <a:xfrm>
            <a:off x="5833286" y="948576"/>
            <a:ext cx="3252294" cy="708116"/>
          </a:xfrm>
          <a:prstGeom prst="rect">
            <a:avLst/>
          </a:prstGeom>
        </p:spPr>
      </p:pic>
      <p:pic>
        <p:nvPicPr>
          <p:cNvPr id="7" name="Picture 6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1D4802AF-B98C-1B21-3E46-AFE86AFC2B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8"/>
          <a:stretch/>
        </p:blipFill>
        <p:spPr>
          <a:xfrm>
            <a:off x="58420" y="952847"/>
            <a:ext cx="5809724" cy="4461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7ADA6E-8EFA-EA4A-937C-5B5ECD5AD843}"/>
              </a:ext>
            </a:extLst>
          </p:cNvPr>
          <p:cNvSpPr txBox="1"/>
          <p:nvPr/>
        </p:nvSpPr>
        <p:spPr>
          <a:xfrm>
            <a:off x="457200" y="5232263"/>
            <a:ext cx="7344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Diederik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P. </a:t>
            </a:r>
            <a:r>
              <a:rPr lang="en-GB" sz="1000" i="0" u="none" strike="noStrike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Kingma</a:t>
            </a: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, Max Welling, An Introduction to Variational Autoencoders, Foundations and Trends in Machine Learning: Vol. 12 (2019): No. 4, pp 307-392.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5346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F0C51-0B1A-BC73-D640-1F4ACA3CC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example  </a:t>
            </a:r>
          </a:p>
          <a:p>
            <a:endParaRPr lang="en-GB" dirty="0"/>
          </a:p>
          <a:p>
            <a:r>
              <a:rPr lang="en-GB" dirty="0"/>
              <a:t>(adapted from: </a:t>
            </a:r>
            <a:r>
              <a:rPr lang="en-GB" i="0" u="none" strike="noStrike" dirty="0" err="1">
                <a:solidFill>
                  <a:srgbClr val="1F2328"/>
                </a:solidFill>
                <a:effectLst/>
              </a:rPr>
              <a:t>Minsu</a:t>
            </a:r>
            <a:r>
              <a:rPr lang="en-GB" i="0" u="none" strike="noStrike" dirty="0">
                <a:solidFill>
                  <a:srgbClr val="1F2328"/>
                </a:solidFill>
                <a:effectLst/>
              </a:rPr>
              <a:t> Kang, https://</a:t>
            </a:r>
            <a:r>
              <a:rPr lang="en-GB" i="0" u="none" strike="noStrike" dirty="0" err="1">
                <a:solidFill>
                  <a:srgbClr val="1F2328"/>
                </a:solidFill>
                <a:effectLst/>
              </a:rPr>
              <a:t>github.com</a:t>
            </a:r>
            <a:r>
              <a:rPr lang="en-GB" i="0" u="none" strike="noStrike" dirty="0">
                <a:solidFill>
                  <a:srgbClr val="1F2328"/>
                </a:solidFill>
                <a:effectLst/>
              </a:rPr>
              <a:t>/Jackson-Kang/</a:t>
            </a:r>
            <a:r>
              <a:rPr lang="en-GB" i="0" u="none" strike="noStrike" dirty="0" err="1">
                <a:solidFill>
                  <a:srgbClr val="1F2328"/>
                </a:solidFill>
                <a:effectLst/>
              </a:rPr>
              <a:t>Pytorch</a:t>
            </a:r>
            <a:r>
              <a:rPr lang="en-GB" i="0" u="none" strike="noStrike" dirty="0">
                <a:solidFill>
                  <a:srgbClr val="1F2328"/>
                </a:solidFill>
                <a:effectLst/>
              </a:rPr>
              <a:t>-VAE-tutorial/)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95934-C343-44A7-D106-80653B24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D1D5-66F3-7D4D-9A3F-F24FEF0D885E}" type="slidenum">
              <a:rPr lang="en-GB" altLang="en-US" smtClean="0"/>
              <a:pPr/>
              <a:t>31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70892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E915-9AE8-882B-DE77-A5D3A5B92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0A60B-848E-5A99-2E61-0BFD953F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FC4084-6D37-0282-EF17-C4EE043B8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34894"/>
            <a:ext cx="53848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3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893E-DEC6-337F-EB3F-5BD8FD47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DCF5EF-3DD8-A0F1-8AF1-3300A1B1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D0D3B9-64F6-68AD-DB24-72C3F8A79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9308"/>
            <a:ext cx="4399305" cy="41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1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11EF-F488-8F5C-581C-C8F53C49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MNIST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78F9E-B1A1-A13A-54EC-7C3F3062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1315F4D-0DAB-E4CB-6CF0-D6D54CA34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6442"/>
            <a:ext cx="7772400" cy="31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6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1483-33A2-547F-0504-C7CC27A2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the encoder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AD13A-9C25-2774-39BE-EE111752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AF9126-B7B9-C994-3F5D-7AF857E4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6" y="1273324"/>
            <a:ext cx="7772400" cy="33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5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146F-CC60-46D9-38E0-A0DB18E1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decoder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FD555C-6E26-5FFD-63AD-68633595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D33B0E8-45A0-F4A3-92A3-C56A7DCA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" y="1419980"/>
            <a:ext cx="6887328" cy="33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8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FC4C-5656-4F8F-730D-A4CCB6F7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8F99E-0867-1702-3063-D4D953DE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37</a:t>
            </a:fld>
            <a:endParaRPr lang="en-GB" alt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FB4857F-E35A-559C-E906-DEF31719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3" y="1390043"/>
            <a:ext cx="7772400" cy="293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23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01AD-A17C-970C-87BB-1C8F7A06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 + Decoder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DE1D5-4FFB-13FD-BF91-AB993687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588AF7B-00D0-E0EF-6089-A3253EAFD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1561356"/>
            <a:ext cx="7772400" cy="99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48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D823-7832-8693-32C6-08A97484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AD5222-572A-4B71-DB8A-8A40F12A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DE835E8-6356-1AFF-1215-7BD7F3A20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07263"/>
            <a:ext cx="6404248" cy="846346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A5B2D9-AD51-D499-C735-0A0066801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6" y="3343164"/>
            <a:ext cx="7772400" cy="2258066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BF35C77-9B95-B75E-7B13-4B2476739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19188"/>
            <a:ext cx="4856584" cy="14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8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itle 1">
            <a:extLst>
              <a:ext uri="{FF2B5EF4-FFF2-40B4-BE49-F238E27FC236}">
                <a16:creationId xmlns:a16="http://schemas.microsoft.com/office/drawing/2014/main" id="{95D4BBED-365F-336A-D754-0C9E297B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490"/>
            <a:ext cx="8229600" cy="952501"/>
          </a:xfrm>
        </p:spPr>
        <p:txBody>
          <a:bodyPr/>
          <a:lstStyle/>
          <a:p>
            <a:r>
              <a:rPr lang="en-GB" dirty="0"/>
              <a:t>Variational autoencoder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EB427B-335B-136A-1114-49598EFC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1127770"/>
            <a:ext cx="6109845" cy="210811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2A1BC4-CE0F-939E-8B24-F3D7C065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318126"/>
            <a:ext cx="2133600" cy="283104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B98F552-A29D-2D4E-8192-F20670493719}" type="slidenum">
              <a:rPr lang="en-GB" altLang="en-US" smtClean="0"/>
              <a:pPr>
                <a:spcAft>
                  <a:spcPts val="600"/>
                </a:spcAft>
              </a:pPr>
              <a:t>4</a:t>
            </a:fld>
            <a:endParaRPr lang="en-GB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C2DF406-B5CC-E1DC-D5B7-CB5748DD7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90285"/>
            <a:ext cx="3478014" cy="210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CED402-D323-980A-9BB5-4D19400EA3F4}"/>
              </a:ext>
            </a:extLst>
          </p:cNvPr>
          <p:cNvSpPr txBox="1"/>
          <p:nvPr/>
        </p:nvSpPr>
        <p:spPr>
          <a:xfrm>
            <a:off x="611560" y="5422033"/>
            <a:ext cx="20162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Gill Sans MT" panose="020B0502020104020203" pitchFamily="34" charset="77"/>
              </a:rPr>
              <a:t>Image credit: </a:t>
            </a:r>
            <a:r>
              <a:rPr lang="en-GB" sz="1100" dirty="0" err="1">
                <a:latin typeface="Gill Sans MT" panose="020B0502020104020203" pitchFamily="34" charset="77"/>
              </a:rPr>
              <a:t>mathworks.com</a:t>
            </a:r>
            <a:endParaRPr lang="en-GB" sz="11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5234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63DC-1D08-1E31-B725-BC6A0BDB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samples using the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87F7DD-B485-ADBC-08BE-5968D8B3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2ED084-B9F5-0AA5-8FEF-EAB8E06F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61356"/>
            <a:ext cx="4549378" cy="33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56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6281-C2E5-987E-868C-F730A6D6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input (left) and reconstruction (right)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0F41D-D632-F22B-BEA9-11CC1537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5BA8AA-EB4A-06DF-26CB-0E465F43F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0" y="1227266"/>
            <a:ext cx="3661525" cy="3793604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C03BE3-EC97-AD25-152B-5071F4CF3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89" y="2254590"/>
            <a:ext cx="3972622" cy="32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10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F985-2643-6F48-32BE-01BD93AF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samples from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C28B3-6A83-874A-C423-55C7D2EE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E1278B-8140-C03E-B575-429907807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95274"/>
            <a:ext cx="5890901" cy="43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2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D3C4-8841-3ACE-23AD-FE8C0B91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CBC47-0C2A-EB7F-2F8B-066EC15D2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main content are adapted from: Chapter 17, Understanding Deep Learning, Simon J.D. Prince, to be published by MIT Press.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D5AF7-8403-E847-206C-42E194BB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9843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come and see me (9</a:t>
            </a:r>
            <a:r>
              <a:rPr lang="en-US" baseline="30000" dirty="0"/>
              <a:t>th</a:t>
            </a:r>
            <a:r>
              <a:rPr lang="en-US" dirty="0"/>
              <a:t> Floor, Sir Michael Uren Research Hub, White City Campus) or email (p.barnaghi@imperial.ac.uk).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963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05DD-F925-B270-A732-AD64E617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Latent variable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41E2E6-C4AF-9EEE-51FB-B9A8D21F9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The final model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i="1" dirty="0" smtClean="0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 contains neither the “variational” nor the “autoencoder” parts and might be better described as a nonlinear latent variable model.</a:t>
                </a:r>
              </a:p>
              <a:p>
                <a:endParaRPr lang="en-GB" dirty="0"/>
              </a:p>
              <a:p>
                <a:r>
                  <a:rPr lang="en-GB" dirty="0"/>
                  <a:t>Latent variable models take an indirect approach to describing a probability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over a multi-dimensional variable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Instead of directly writing the expression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they model a joint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of the data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an unobserved hidden or latent variable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>
                  <a:effectLst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41E2E6-C4AF-9EEE-51FB-B9A8D21F9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F58B0-CB0C-F618-DDF6-7FE91686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0179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71B4-1A04-6297-87E3-ABDDB250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Latent variable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CC540-1C99-D6AB-F93F-F6D6FCE08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Latent variable models describe the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as a marginalisation of this joint probability as: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Typically, the joint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broken down into the product of the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of the data with respect to the latent variables and the prior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/>
              </a:p>
              <a:p>
                <a:endParaRPr lang="en-GB" dirty="0">
                  <a:effectLst/>
                  <a:latin typeface="Helvetica" pitchFamily="2" charset="0"/>
                </a:endParaRPr>
              </a:p>
              <a:p>
                <a:endParaRPr lang="en-GB" dirty="0">
                  <a:effectLst/>
                  <a:latin typeface="Helvetica" pitchFamily="2" charset="0"/>
                </a:endParaRPr>
              </a:p>
              <a:p>
                <a:endParaRPr lang="en-GB" dirty="0">
                  <a:effectLst/>
                  <a:latin typeface="Helvetica" pitchFamily="2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CC540-1C99-D6AB-F93F-F6D6FCE08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DE254-9614-700A-3C3D-ACD75C6C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</a:t>
            </a:fld>
            <a:endParaRPr lang="en-GB" altLang="en-US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3C3C13BD-A2DA-715C-CA4D-0532A077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849388"/>
            <a:ext cx="2794000" cy="7493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9AD27FB-FF84-CA9F-8090-7F13123BA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3721596"/>
            <a:ext cx="33147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67C9D-D6E4-8F5A-A1CE-B124560CCBE2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593663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347A-E2AF-4FBE-4372-28D68226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mixture of Gaussians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5163D-F7A1-7B09-9B6D-B5FC6361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7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27D95A0-FFDE-C617-EC42-E9040031D3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r="9778"/>
          <a:stretch/>
        </p:blipFill>
        <p:spPr>
          <a:xfrm>
            <a:off x="275273" y="787082"/>
            <a:ext cx="3528393" cy="119380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36E1A3E-7648-AC65-ED94-325FB38E7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7" r="5760"/>
          <a:stretch/>
        </p:blipFill>
        <p:spPr>
          <a:xfrm>
            <a:off x="234201" y="2406969"/>
            <a:ext cx="4419038" cy="26543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BCA30B0-6CBD-2432-E5A3-1EA5EF0E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6319" r="52594"/>
          <a:stretch/>
        </p:blipFill>
        <p:spPr>
          <a:xfrm>
            <a:off x="5653244" y="810358"/>
            <a:ext cx="2735180" cy="2370923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800C4FA-07E7-12FD-77B9-3E008F9DC6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1"/>
          <a:stretch/>
        </p:blipFill>
        <p:spPr>
          <a:xfrm>
            <a:off x="5547621" y="2947149"/>
            <a:ext cx="3139179" cy="2530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49028-C746-0968-34C4-D95914AD0E0D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6576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113F-D863-6368-DCB4-AC6504CA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Nonlinear latent variable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E9ED5-8C9F-0479-AC92-150881B377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>
                    <a:effectLst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[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i="1" dirty="0" err="1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dirty="0">
                    <a:effectLst/>
                  </a:rPr>
                  <a:t>is described by a </a:t>
                </a:r>
                <a:r>
                  <a:rPr lang="en-GB" dirty="0">
                    <a:solidFill>
                      <a:srgbClr val="FF0000"/>
                    </a:solidFill>
                    <a:effectLst/>
                  </a:rPr>
                  <a:t>deep network </a:t>
                </a:r>
                <a:r>
                  <a:rPr lang="en-GB" dirty="0">
                    <a:effectLst/>
                  </a:rPr>
                  <a:t>with parameters </a:t>
                </a:r>
                <a14:m>
                  <m:oMath xmlns:m="http://schemas.openxmlformats.org/officeDocument/2006/math"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dirty="0">
                    <a:effectLst/>
                    <a:latin typeface="Helvetica" pitchFamily="2" charset="0"/>
                  </a:rPr>
                  <a:t>.</a:t>
                </a:r>
                <a:endParaRPr lang="en-GB" dirty="0">
                  <a:effectLst/>
                  <a:latin typeface="Helvetica" pitchFamily="2" charset="0"/>
                </a:endParaRPr>
              </a:p>
              <a:p>
                <a:r>
                  <a:rPr lang="en-GB" dirty="0">
                    <a:effectLst/>
                  </a:rPr>
                  <a:t>The latent variable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>
                    <a:effectLst/>
                  </a:rPr>
                  <a:t> is smaller than the data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effectLst/>
                  </a:rPr>
                  <a:t>. </a:t>
                </a:r>
              </a:p>
              <a:p>
                <a:r>
                  <a:rPr lang="en-GB" dirty="0">
                    <a:effectLst/>
                  </a:rPr>
                  <a:t>The model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[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i="1" dirty="0" err="1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l-GR" dirty="0">
                    <a:effectLst/>
                    <a:latin typeface="Helvetica" pitchFamily="2" charset="0"/>
                  </a:rPr>
                  <a:t> </a:t>
                </a:r>
                <a:r>
                  <a:rPr lang="en-GB" dirty="0">
                    <a:effectLst/>
                  </a:rPr>
                  <a:t>describes the important aspects of the data and the remaining unmodeled aspects are ascribed to the noise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b="0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>
                    <a:effectLst/>
                  </a:rPr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9E9ED5-8C9F-0479-AC92-150881B377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FB5B6-F224-B94E-FC11-D10AE092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8</a:t>
            </a:fld>
            <a:endParaRPr lang="en-GB" altLang="en-US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95B5457-2037-118E-DA04-0DB4E0736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1273324"/>
            <a:ext cx="3835400" cy="59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6E84A3-A7B1-87D5-A2C0-FB2FA202D91E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37412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3659-832F-1721-0EE4-905358E3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Nonlinear latent variable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630C01-81D1-DA20-9BC7-43390F700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This can be viewed as an infinite weighted sum (i.e., an infinite mixture) of Gaussians with different means, where the weights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Pr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 and the means are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[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i="1" dirty="0" err="1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i="1" dirty="0" smtClean="0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effectLst/>
                    <a:latin typeface="Helvetica" pitchFamily="2" charset="0"/>
                  </a:rPr>
                  <a:t>.</a:t>
                </a:r>
                <a:endParaRPr lang="el-GR" dirty="0">
                  <a:effectLst/>
                  <a:latin typeface="Helvetica" pitchFamily="2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630C01-81D1-DA20-9BC7-43390F700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DB0EC-494A-B384-824A-4749138D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9</a:t>
            </a:fld>
            <a:endParaRPr lang="en-GB" altLang="en-US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ED039280-61BB-891E-8889-A1B0D53C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5332"/>
            <a:ext cx="6210300" cy="217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4E3C90-21BA-1C7E-026C-3982A5C9319C}"/>
              </a:ext>
            </a:extLst>
          </p:cNvPr>
          <p:cNvSpPr txBox="1"/>
          <p:nvPr/>
        </p:nvSpPr>
        <p:spPr>
          <a:xfrm>
            <a:off x="611560" y="5296321"/>
            <a:ext cx="36724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3D7D"/>
                </a:solidFill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Understanding Deep Learning, Simon J.D. Prince,  MIT Press.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17249122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41264</TotalTime>
  <Words>1802</Words>
  <Application>Microsoft Macintosh PowerPoint</Application>
  <PresentationFormat>On-screen Show (16:10)</PresentationFormat>
  <Paragraphs>188</Paragraphs>
  <Slides>44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  <vt:variant>
        <vt:lpstr>Custom Shows</vt:lpstr>
      </vt:variant>
      <vt:variant>
        <vt:i4>1</vt:i4>
      </vt:variant>
    </vt:vector>
  </HeadingPairs>
  <TitlesOfParts>
    <vt:vector size="54" baseType="lpstr">
      <vt:lpstr>Arial</vt:lpstr>
      <vt:lpstr>Calibri</vt:lpstr>
      <vt:lpstr>Cambria Math</vt:lpstr>
      <vt:lpstr>Gill Sans MT</vt:lpstr>
      <vt:lpstr>Helvetica</vt:lpstr>
      <vt:lpstr>LMMathItalic10</vt:lpstr>
      <vt:lpstr>LMRoman10</vt:lpstr>
      <vt:lpstr>Verdana</vt:lpstr>
      <vt:lpstr>CCSR</vt:lpstr>
      <vt:lpstr>PowerPoint Presentation</vt:lpstr>
      <vt:lpstr>Variational models</vt:lpstr>
      <vt:lpstr>Variational autoencoder</vt:lpstr>
      <vt:lpstr>Variational autoencoder</vt:lpstr>
      <vt:lpstr>Latent variable model</vt:lpstr>
      <vt:lpstr>Latent variable models</vt:lpstr>
      <vt:lpstr>Example: mixture of Gaussians</vt:lpstr>
      <vt:lpstr>Nonlinear latent variable model</vt:lpstr>
      <vt:lpstr>Nonlinear latent variable model</vt:lpstr>
      <vt:lpstr>Nonlinear latent variable model</vt:lpstr>
      <vt:lpstr>Generation from nonlinear latent variable model</vt:lpstr>
      <vt:lpstr>Training</vt:lpstr>
      <vt:lpstr>Evidence lower bound (ELBO)*</vt:lpstr>
      <vt:lpstr>Deriving the ELBO*</vt:lpstr>
      <vt:lpstr>ELBO*</vt:lpstr>
      <vt:lpstr>ELBO</vt:lpstr>
      <vt:lpstr>Determining the ELBO**</vt:lpstr>
      <vt:lpstr>ELBO as reconstruction loss minus KL distance to prior*</vt:lpstr>
      <vt:lpstr>The variational autoencoder</vt:lpstr>
      <vt:lpstr>VAE</vt:lpstr>
      <vt:lpstr>A simple schematic of a variational autoencoder</vt:lpstr>
      <vt:lpstr>Variational lower bound</vt:lpstr>
      <vt:lpstr>VAE</vt:lpstr>
      <vt:lpstr>VAE – Reparameterisation trick</vt:lpstr>
      <vt:lpstr>VAE algorithm</vt:lpstr>
      <vt:lpstr>Stochastic Gradient-Based Optimization of the ELBO* </vt:lpstr>
      <vt:lpstr>Stochastic Gradient-Based Optimization of the ELBO </vt:lpstr>
      <vt:lpstr>Gradient of ELBO</vt:lpstr>
      <vt:lpstr>Gradient of ELBO</vt:lpstr>
      <vt:lpstr>The ELBO algorithm</vt:lpstr>
      <vt:lpstr>PowerPoint Presentation</vt:lpstr>
      <vt:lpstr>Pytorch libraries</vt:lpstr>
      <vt:lpstr>Hyperparameters</vt:lpstr>
      <vt:lpstr>Load MNIST</vt:lpstr>
      <vt:lpstr>Defining the encoder</vt:lpstr>
      <vt:lpstr>The decoder</vt:lpstr>
      <vt:lpstr>The NN model</vt:lpstr>
      <vt:lpstr>Encoder + Decoder</vt:lpstr>
      <vt:lpstr>Loss function</vt:lpstr>
      <vt:lpstr>Generating samples using the model</vt:lpstr>
      <vt:lpstr>Sample input (left) and reconstruction (right)</vt:lpstr>
      <vt:lpstr>Generating samples from noise</vt:lpstr>
      <vt:lpstr>Acknowledgements</vt:lpstr>
      <vt:lpstr>If you have any questions 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257</cp:revision>
  <cp:lastPrinted>2018-10-01T18:07:26Z</cp:lastPrinted>
  <dcterms:created xsi:type="dcterms:W3CDTF">2015-10-05T13:27:19Z</dcterms:created>
  <dcterms:modified xsi:type="dcterms:W3CDTF">2023-05-03T15:13:13Z</dcterms:modified>
  <cp:category/>
</cp:coreProperties>
</file>